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69" r:id="rId6"/>
    <p:sldId id="270" r:id="rId7"/>
    <p:sldId id="259" r:id="rId8"/>
    <p:sldId id="261" r:id="rId9"/>
    <p:sldId id="268" r:id="rId10"/>
    <p:sldId id="265" r:id="rId11"/>
    <p:sldId id="272" r:id="rId12"/>
    <p:sldId id="273" r:id="rId13"/>
    <p:sldId id="274" r:id="rId14"/>
    <p:sldId id="275" r:id="rId15"/>
    <p:sldId id="266" r:id="rId16"/>
    <p:sldId id="260" r:id="rId17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25E3"/>
    <a:srgbClr val="A3DBFF"/>
    <a:srgbClr val="4C21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0" d="100"/>
          <a:sy n="30" d="100"/>
        </p:scale>
        <p:origin x="825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4A5AF6-D69F-468D-BFD5-F72A3B10C65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UA"/>
        </a:p>
      </dgm:t>
    </dgm:pt>
    <dgm:pt modelId="{E451E06A-9E5D-4F50-A8D4-A2687BD1ED4B}">
      <dgm:prSet phldrT="[Текст]" custT="1"/>
      <dgm:spPr/>
      <dgm:t>
        <a:bodyPr/>
        <a:lstStyle/>
        <a:p>
          <a:r>
            <a:rPr lang="ru-RU" sz="2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розвивати культуру математичного мовлення й записів </a:t>
          </a:r>
          <a:endParaRPr lang="ru-UA" sz="2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521693-DC60-4CCC-9DC6-094120D6E917}" type="parTrans" cxnId="{54A67898-FBFE-439C-AAF6-CB67A8EA03FD}">
      <dgm:prSet/>
      <dgm:spPr/>
      <dgm:t>
        <a:bodyPr/>
        <a:lstStyle/>
        <a:p>
          <a:endParaRPr lang="ru-UA" sz="22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D4C066-B9EB-483D-BA02-676F9D8CA22F}" type="sibTrans" cxnId="{54A67898-FBFE-439C-AAF6-CB67A8EA03FD}">
      <dgm:prSet/>
      <dgm:spPr/>
      <dgm:t>
        <a:bodyPr/>
        <a:lstStyle/>
        <a:p>
          <a:endParaRPr lang="ru-UA" sz="22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E54C41-A4C1-4903-872A-FA8B753479F6}">
      <dgm:prSet custT="1"/>
      <dgm:spPr/>
      <dgm:t>
        <a:bodyPr/>
        <a:lstStyle/>
        <a:p>
          <a:r>
            <a:rPr lang="ru-RU" sz="2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навчитися</a:t>
          </a:r>
          <a:r>
            <a: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розв’язувати</a:t>
          </a:r>
          <a:r>
            <a: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задачі</a:t>
          </a:r>
          <a:r>
            <a: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передбачають</a:t>
          </a:r>
          <a:r>
            <a: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застосування</a:t>
          </a:r>
          <a:r>
            <a: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поняття</a:t>
          </a:r>
          <a:r>
            <a: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скалярного </a:t>
          </a:r>
          <a:r>
            <a:rPr lang="ru-RU" sz="2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добутку</a:t>
          </a:r>
          <a:r>
            <a: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векторів</a:t>
          </a:r>
          <a:r>
            <a: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endParaRPr lang="ru-UA" sz="2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FC5307-5E03-4F1A-8253-1EEE9E8CC7F7}" type="parTrans" cxnId="{CEF3D7AD-2FEA-44DD-A139-6E257D83E801}">
      <dgm:prSet/>
      <dgm:spPr/>
      <dgm:t>
        <a:bodyPr/>
        <a:lstStyle/>
        <a:p>
          <a:endParaRPr lang="ru-UA" sz="22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DB02A4-50CD-4B6E-A7B8-1D7A0B883B83}" type="sibTrans" cxnId="{CEF3D7AD-2FEA-44DD-A139-6E257D83E801}">
      <dgm:prSet/>
      <dgm:spPr/>
      <dgm:t>
        <a:bodyPr/>
        <a:lstStyle/>
        <a:p>
          <a:endParaRPr lang="ru-UA" sz="22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8E460B-BBF8-43E2-9C4D-5CDC1C5A9C79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2200" b="1" i="0" u="none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засвоїти</a:t>
          </a:r>
          <a:r>
            <a:rPr lang="ru-RU" sz="2200" b="1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i="0" u="none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властивості</a:t>
          </a:r>
          <a:r>
            <a:rPr lang="ru-RU" sz="2200" b="1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скалярного </a:t>
          </a:r>
          <a:r>
            <a:rPr lang="ru-RU" sz="2200" b="1" i="0" u="none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добутку</a:t>
          </a:r>
          <a:r>
            <a:rPr lang="ru-RU" sz="2200" b="1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i="0" u="none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векторів</a:t>
          </a:r>
          <a:r>
            <a:rPr lang="ru-RU" sz="2200" b="1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200" b="1" i="0" u="none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теореми</a:t>
          </a:r>
          <a:r>
            <a:rPr lang="ru-RU" sz="2200" b="1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 </a:t>
          </a:r>
          <a:r>
            <a:rPr lang="ru-RU" sz="2200" b="1" i="0" u="none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скалярний</a:t>
          </a:r>
          <a:r>
            <a:rPr lang="ru-RU" sz="2200" b="1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i="0" u="none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добуток</a:t>
          </a:r>
          <a:r>
            <a:rPr lang="ru-RU" sz="2200" b="1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i="0" u="none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векторів</a:t>
          </a:r>
          <a:r>
            <a:rPr lang="ru-RU" sz="2200" b="1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200" b="1" i="0" u="none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наслідків</a:t>
          </a:r>
          <a:r>
            <a:rPr lang="ru-RU" sz="2200" b="1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2200" b="1" i="0" u="none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неї</a:t>
          </a:r>
          <a:r>
            <a:rPr lang="ru-RU" sz="2200" b="1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2200" b="1" i="1" u="none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E45704-CCC3-4668-AF74-FDAE8ADFA7B1}" type="parTrans" cxnId="{6AB72C8A-2053-4987-942C-C9A40B4FB954}">
      <dgm:prSet/>
      <dgm:spPr/>
      <dgm:t>
        <a:bodyPr/>
        <a:lstStyle/>
        <a:p>
          <a:endParaRPr lang="ru-UA" sz="2200"/>
        </a:p>
      </dgm:t>
    </dgm:pt>
    <dgm:pt modelId="{FD6B2082-3142-4035-A226-01B718DDC6DD}" type="sibTrans" cxnId="{6AB72C8A-2053-4987-942C-C9A40B4FB954}">
      <dgm:prSet/>
      <dgm:spPr/>
      <dgm:t>
        <a:bodyPr/>
        <a:lstStyle/>
        <a:p>
          <a:endParaRPr lang="ru-UA" sz="2200"/>
        </a:p>
      </dgm:t>
    </dgm:pt>
    <dgm:pt modelId="{5AAFAE84-3712-4939-9DD9-B7799D3694FC}">
      <dgm:prSet custT="1"/>
      <dgm:spPr/>
      <dgm:t>
        <a:bodyPr/>
        <a:lstStyle/>
        <a:p>
          <a:r>
            <a:rPr lang="ru-RU" sz="2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сформувати</a:t>
          </a:r>
          <a:r>
            <a: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поняття</a:t>
          </a:r>
          <a:r>
            <a: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скалярного </a:t>
          </a:r>
          <a:r>
            <a:rPr lang="ru-RU" sz="2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добутку</a:t>
          </a:r>
          <a:r>
            <a: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векторів</a:t>
          </a:r>
          <a:r>
            <a: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кута </a:t>
          </a:r>
          <a:r>
            <a:rPr lang="ru-RU" sz="2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між</a:t>
          </a:r>
          <a:r>
            <a: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векторами;</a:t>
          </a:r>
          <a:endParaRPr lang="ru-UA" sz="2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5C3923-5579-4A3F-81AD-C8DB88AF1FE1}" type="parTrans" cxnId="{705E46F8-504F-48D9-82F2-52DBAF8DCFE2}">
      <dgm:prSet/>
      <dgm:spPr/>
      <dgm:t>
        <a:bodyPr/>
        <a:lstStyle/>
        <a:p>
          <a:endParaRPr lang="ru-UA" sz="2200"/>
        </a:p>
      </dgm:t>
    </dgm:pt>
    <dgm:pt modelId="{D1C10616-302A-444B-92C6-4546226B797A}" type="sibTrans" cxnId="{705E46F8-504F-48D9-82F2-52DBAF8DCFE2}">
      <dgm:prSet/>
      <dgm:spPr/>
      <dgm:t>
        <a:bodyPr/>
        <a:lstStyle/>
        <a:p>
          <a:endParaRPr lang="ru-UA" sz="2200"/>
        </a:p>
      </dgm:t>
    </dgm:pt>
    <dgm:pt modelId="{D8670F3B-75E4-4F18-88D1-94A898B6CE6F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2200" b="1" i="0" u="none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розглянути</a:t>
          </a:r>
          <a:r>
            <a:rPr lang="ru-RU" sz="2200" b="1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i="0" u="none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поняття</a:t>
          </a:r>
          <a:r>
            <a:rPr lang="ru-RU" sz="2200" b="1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скалярного квадрату вектора;</a:t>
          </a:r>
          <a:endParaRPr lang="ru-RU" sz="2200" b="1" i="1" u="none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7DBCB0-E143-4163-B02B-8D691C08880A}" type="parTrans" cxnId="{42290971-2DE7-4C68-AC86-6BD1CA3DEC17}">
      <dgm:prSet/>
      <dgm:spPr/>
      <dgm:t>
        <a:bodyPr/>
        <a:lstStyle/>
        <a:p>
          <a:endParaRPr lang="ru-UA" sz="2200"/>
        </a:p>
      </dgm:t>
    </dgm:pt>
    <dgm:pt modelId="{1CA4B681-81A8-432D-8A48-59DD82473D20}" type="sibTrans" cxnId="{42290971-2DE7-4C68-AC86-6BD1CA3DEC17}">
      <dgm:prSet/>
      <dgm:spPr/>
      <dgm:t>
        <a:bodyPr/>
        <a:lstStyle/>
        <a:p>
          <a:endParaRPr lang="ru-UA" sz="2200"/>
        </a:p>
      </dgm:t>
    </dgm:pt>
    <dgm:pt modelId="{7F1DFF86-9392-46E6-8708-E8FCCFB423E4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2200" b="1" i="0" u="none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засвоїти</a:t>
          </a:r>
          <a:r>
            <a:rPr lang="ru-RU" sz="2200" b="1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i="0" u="none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властивість</a:t>
          </a:r>
          <a:r>
            <a:rPr lang="ru-RU" sz="2200" b="1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200" b="1" i="0" u="none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ознаку</a:t>
          </a:r>
          <a:r>
            <a:rPr lang="ru-RU" sz="2200" b="1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i="0" u="none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перпендикулярних</a:t>
          </a:r>
          <a:r>
            <a:rPr lang="ru-RU" sz="2200" b="1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i="0" u="none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векторів</a:t>
          </a:r>
          <a:r>
            <a:rPr lang="ru-RU" sz="2200" b="1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косинус кута </a:t>
          </a:r>
          <a:r>
            <a:rPr lang="ru-RU" sz="2200" b="1" i="0" u="none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між</a:t>
          </a:r>
          <a:r>
            <a:rPr lang="ru-RU" sz="2200" b="1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векторами</a:t>
          </a:r>
          <a:endParaRPr lang="ru-RU" sz="2200" b="1" i="1" u="none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0D699F-7231-4730-8790-AA9AD83D9543}" type="parTrans" cxnId="{80FE694B-FEF4-4C1A-9455-B04ADC3A0C82}">
      <dgm:prSet/>
      <dgm:spPr/>
      <dgm:t>
        <a:bodyPr/>
        <a:lstStyle/>
        <a:p>
          <a:endParaRPr lang="ru-UA" sz="2200"/>
        </a:p>
      </dgm:t>
    </dgm:pt>
    <dgm:pt modelId="{13FF778B-C2DB-4FAA-BA9D-54EDAEA235AE}" type="sibTrans" cxnId="{80FE694B-FEF4-4C1A-9455-B04ADC3A0C82}">
      <dgm:prSet/>
      <dgm:spPr/>
      <dgm:t>
        <a:bodyPr/>
        <a:lstStyle/>
        <a:p>
          <a:endParaRPr lang="ru-UA" sz="2200"/>
        </a:p>
      </dgm:t>
    </dgm:pt>
    <dgm:pt modelId="{9C459C2C-A771-4461-AA3D-824BD8E70600}" type="pres">
      <dgm:prSet presAssocID="{7D4A5AF6-D69F-468D-BFD5-F72A3B10C654}" presName="Name0" presStyleCnt="0">
        <dgm:presLayoutVars>
          <dgm:chMax val="7"/>
          <dgm:chPref val="7"/>
          <dgm:dir/>
        </dgm:presLayoutVars>
      </dgm:prSet>
      <dgm:spPr/>
    </dgm:pt>
    <dgm:pt modelId="{5FC933B9-ED01-4D78-A10F-8E605105D672}" type="pres">
      <dgm:prSet presAssocID="{7D4A5AF6-D69F-468D-BFD5-F72A3B10C654}" presName="Name1" presStyleCnt="0"/>
      <dgm:spPr/>
    </dgm:pt>
    <dgm:pt modelId="{CF8D99F8-4477-4054-8D35-5CBE11E1F543}" type="pres">
      <dgm:prSet presAssocID="{7D4A5AF6-D69F-468D-BFD5-F72A3B10C654}" presName="cycle" presStyleCnt="0"/>
      <dgm:spPr/>
    </dgm:pt>
    <dgm:pt modelId="{CE919853-F25F-4BE6-9F0F-364595EE6549}" type="pres">
      <dgm:prSet presAssocID="{7D4A5AF6-D69F-468D-BFD5-F72A3B10C654}" presName="srcNode" presStyleLbl="node1" presStyleIdx="0" presStyleCnt="6"/>
      <dgm:spPr/>
    </dgm:pt>
    <dgm:pt modelId="{00F9D3C9-EEA1-406E-B056-45A0ED1CAABB}" type="pres">
      <dgm:prSet presAssocID="{7D4A5AF6-D69F-468D-BFD5-F72A3B10C654}" presName="conn" presStyleLbl="parChTrans1D2" presStyleIdx="0" presStyleCnt="1"/>
      <dgm:spPr/>
    </dgm:pt>
    <dgm:pt modelId="{A0FC94F8-EF3B-477F-9166-A0E1864CCFC9}" type="pres">
      <dgm:prSet presAssocID="{7D4A5AF6-D69F-468D-BFD5-F72A3B10C654}" presName="extraNode" presStyleLbl="node1" presStyleIdx="0" presStyleCnt="6"/>
      <dgm:spPr/>
    </dgm:pt>
    <dgm:pt modelId="{66996895-D633-46C0-86A5-1B702DC75EFB}" type="pres">
      <dgm:prSet presAssocID="{7D4A5AF6-D69F-468D-BFD5-F72A3B10C654}" presName="dstNode" presStyleLbl="node1" presStyleIdx="0" presStyleCnt="6"/>
      <dgm:spPr/>
    </dgm:pt>
    <dgm:pt modelId="{B7579635-B43B-4E5D-A916-3B3FA0379D2D}" type="pres">
      <dgm:prSet presAssocID="{5AAFAE84-3712-4939-9DD9-B7799D3694FC}" presName="text_1" presStyleLbl="node1" presStyleIdx="0" presStyleCnt="6">
        <dgm:presLayoutVars>
          <dgm:bulletEnabled val="1"/>
        </dgm:presLayoutVars>
      </dgm:prSet>
      <dgm:spPr/>
    </dgm:pt>
    <dgm:pt modelId="{7558B872-D46B-4EAB-B44F-3B53022FA3BF}" type="pres">
      <dgm:prSet presAssocID="{5AAFAE84-3712-4939-9DD9-B7799D3694FC}" presName="accent_1" presStyleCnt="0"/>
      <dgm:spPr/>
    </dgm:pt>
    <dgm:pt modelId="{E4E8F305-EE7D-4738-AF62-F99E6CB209E0}" type="pres">
      <dgm:prSet presAssocID="{5AAFAE84-3712-4939-9DD9-B7799D3694FC}" presName="accentRepeatNode" presStyleLbl="solidFgAcc1" presStyleIdx="0" presStyleCnt="6"/>
      <dgm:spPr/>
    </dgm:pt>
    <dgm:pt modelId="{5271F505-C474-4336-AA47-1314795BD1D8}" type="pres">
      <dgm:prSet presAssocID="{C38E460B-BBF8-43E2-9C4D-5CDC1C5A9C79}" presName="text_2" presStyleLbl="node1" presStyleIdx="1" presStyleCnt="6">
        <dgm:presLayoutVars>
          <dgm:bulletEnabled val="1"/>
        </dgm:presLayoutVars>
      </dgm:prSet>
      <dgm:spPr/>
    </dgm:pt>
    <dgm:pt modelId="{2DAD536C-0708-4542-BF4D-9C29B38812C8}" type="pres">
      <dgm:prSet presAssocID="{C38E460B-BBF8-43E2-9C4D-5CDC1C5A9C79}" presName="accent_2" presStyleCnt="0"/>
      <dgm:spPr/>
    </dgm:pt>
    <dgm:pt modelId="{7D5CF6D1-3E78-40DF-A39C-7F3049731BC6}" type="pres">
      <dgm:prSet presAssocID="{C38E460B-BBF8-43E2-9C4D-5CDC1C5A9C79}" presName="accentRepeatNode" presStyleLbl="solidFgAcc1" presStyleIdx="1" presStyleCnt="6"/>
      <dgm:spPr/>
    </dgm:pt>
    <dgm:pt modelId="{00175640-50C3-45F1-81CA-88A0375AAD84}" type="pres">
      <dgm:prSet presAssocID="{D8670F3B-75E4-4F18-88D1-94A898B6CE6F}" presName="text_3" presStyleLbl="node1" presStyleIdx="2" presStyleCnt="6">
        <dgm:presLayoutVars>
          <dgm:bulletEnabled val="1"/>
        </dgm:presLayoutVars>
      </dgm:prSet>
      <dgm:spPr/>
    </dgm:pt>
    <dgm:pt modelId="{B91423DA-7833-4CD4-A0F8-B09C421F7CE7}" type="pres">
      <dgm:prSet presAssocID="{D8670F3B-75E4-4F18-88D1-94A898B6CE6F}" presName="accent_3" presStyleCnt="0"/>
      <dgm:spPr/>
    </dgm:pt>
    <dgm:pt modelId="{B7DB1485-5387-4F18-9D4D-DED150FA6DB0}" type="pres">
      <dgm:prSet presAssocID="{D8670F3B-75E4-4F18-88D1-94A898B6CE6F}" presName="accentRepeatNode" presStyleLbl="solidFgAcc1" presStyleIdx="2" presStyleCnt="6"/>
      <dgm:spPr/>
    </dgm:pt>
    <dgm:pt modelId="{4AEBFF34-9163-4689-9D6C-5CF7043A95A3}" type="pres">
      <dgm:prSet presAssocID="{7F1DFF86-9392-46E6-8708-E8FCCFB423E4}" presName="text_4" presStyleLbl="node1" presStyleIdx="3" presStyleCnt="6">
        <dgm:presLayoutVars>
          <dgm:bulletEnabled val="1"/>
        </dgm:presLayoutVars>
      </dgm:prSet>
      <dgm:spPr/>
    </dgm:pt>
    <dgm:pt modelId="{7BA5599F-27F8-4F75-A077-0AFB558B85CE}" type="pres">
      <dgm:prSet presAssocID="{7F1DFF86-9392-46E6-8708-E8FCCFB423E4}" presName="accent_4" presStyleCnt="0"/>
      <dgm:spPr/>
    </dgm:pt>
    <dgm:pt modelId="{EC78EB68-0A35-40FE-A24F-069CB2891289}" type="pres">
      <dgm:prSet presAssocID="{7F1DFF86-9392-46E6-8708-E8FCCFB423E4}" presName="accentRepeatNode" presStyleLbl="solidFgAcc1" presStyleIdx="3" presStyleCnt="6"/>
      <dgm:spPr/>
    </dgm:pt>
    <dgm:pt modelId="{796E4C8A-8B4E-4B3B-9F42-9540610E6274}" type="pres">
      <dgm:prSet presAssocID="{E5E54C41-A4C1-4903-872A-FA8B753479F6}" presName="text_5" presStyleLbl="node1" presStyleIdx="4" presStyleCnt="6">
        <dgm:presLayoutVars>
          <dgm:bulletEnabled val="1"/>
        </dgm:presLayoutVars>
      </dgm:prSet>
      <dgm:spPr/>
    </dgm:pt>
    <dgm:pt modelId="{0E999D4E-EE90-4A10-A899-B63FCE28243A}" type="pres">
      <dgm:prSet presAssocID="{E5E54C41-A4C1-4903-872A-FA8B753479F6}" presName="accent_5" presStyleCnt="0"/>
      <dgm:spPr/>
    </dgm:pt>
    <dgm:pt modelId="{B8550205-1D91-4D08-9788-40B1EEABA214}" type="pres">
      <dgm:prSet presAssocID="{E5E54C41-A4C1-4903-872A-FA8B753479F6}" presName="accentRepeatNode" presStyleLbl="solidFgAcc1" presStyleIdx="4" presStyleCnt="6"/>
      <dgm:spPr/>
    </dgm:pt>
    <dgm:pt modelId="{B35824B5-226A-4817-B520-7DB32045F4AB}" type="pres">
      <dgm:prSet presAssocID="{E451E06A-9E5D-4F50-A8D4-A2687BD1ED4B}" presName="text_6" presStyleLbl="node1" presStyleIdx="5" presStyleCnt="6">
        <dgm:presLayoutVars>
          <dgm:bulletEnabled val="1"/>
        </dgm:presLayoutVars>
      </dgm:prSet>
      <dgm:spPr/>
    </dgm:pt>
    <dgm:pt modelId="{0A3C2975-80A8-4190-B3D7-6706040A4C57}" type="pres">
      <dgm:prSet presAssocID="{E451E06A-9E5D-4F50-A8D4-A2687BD1ED4B}" presName="accent_6" presStyleCnt="0"/>
      <dgm:spPr/>
    </dgm:pt>
    <dgm:pt modelId="{9F8203ED-2C81-4563-9E2F-FE6778B6F6B6}" type="pres">
      <dgm:prSet presAssocID="{E451E06A-9E5D-4F50-A8D4-A2687BD1ED4B}" presName="accentRepeatNode" presStyleLbl="solidFgAcc1" presStyleIdx="5" presStyleCnt="6"/>
      <dgm:spPr/>
    </dgm:pt>
  </dgm:ptLst>
  <dgm:cxnLst>
    <dgm:cxn modelId="{1CBA6449-82F2-41DD-9954-112E5875AC25}" type="presOf" srcId="{E451E06A-9E5D-4F50-A8D4-A2687BD1ED4B}" destId="{B35824B5-226A-4817-B520-7DB32045F4AB}" srcOrd="0" destOrd="0" presId="urn:microsoft.com/office/officeart/2008/layout/VerticalCurvedList"/>
    <dgm:cxn modelId="{80FE694B-FEF4-4C1A-9455-B04ADC3A0C82}" srcId="{7D4A5AF6-D69F-468D-BFD5-F72A3B10C654}" destId="{7F1DFF86-9392-46E6-8708-E8FCCFB423E4}" srcOrd="3" destOrd="0" parTransId="{100D699F-7231-4730-8790-AA9AD83D9543}" sibTransId="{13FF778B-C2DB-4FAA-BA9D-54EDAEA235AE}"/>
    <dgm:cxn modelId="{42290971-2DE7-4C68-AC86-6BD1CA3DEC17}" srcId="{7D4A5AF6-D69F-468D-BFD5-F72A3B10C654}" destId="{D8670F3B-75E4-4F18-88D1-94A898B6CE6F}" srcOrd="2" destOrd="0" parTransId="{117DBCB0-E143-4163-B02B-8D691C08880A}" sibTransId="{1CA4B681-81A8-432D-8A48-59DD82473D20}"/>
    <dgm:cxn modelId="{10D78A76-DD1F-4DCB-980C-48B4859FB0DE}" type="presOf" srcId="{C38E460B-BBF8-43E2-9C4D-5CDC1C5A9C79}" destId="{5271F505-C474-4336-AA47-1314795BD1D8}" srcOrd="0" destOrd="0" presId="urn:microsoft.com/office/officeart/2008/layout/VerticalCurvedList"/>
    <dgm:cxn modelId="{A716AB7F-D90D-40D3-B252-70EDA706EBC2}" type="presOf" srcId="{D8670F3B-75E4-4F18-88D1-94A898B6CE6F}" destId="{00175640-50C3-45F1-81CA-88A0375AAD84}" srcOrd="0" destOrd="0" presId="urn:microsoft.com/office/officeart/2008/layout/VerticalCurvedList"/>
    <dgm:cxn modelId="{6AB72C8A-2053-4987-942C-C9A40B4FB954}" srcId="{7D4A5AF6-D69F-468D-BFD5-F72A3B10C654}" destId="{C38E460B-BBF8-43E2-9C4D-5CDC1C5A9C79}" srcOrd="1" destOrd="0" parTransId="{C0E45704-CCC3-4668-AF74-FDAE8ADFA7B1}" sibTransId="{FD6B2082-3142-4035-A226-01B718DDC6DD}"/>
    <dgm:cxn modelId="{ED6E2292-D331-477B-8623-0F9D29487E5E}" type="presOf" srcId="{5AAFAE84-3712-4939-9DD9-B7799D3694FC}" destId="{B7579635-B43B-4E5D-A916-3B3FA0379D2D}" srcOrd="0" destOrd="0" presId="urn:microsoft.com/office/officeart/2008/layout/VerticalCurvedList"/>
    <dgm:cxn modelId="{54A67898-FBFE-439C-AAF6-CB67A8EA03FD}" srcId="{7D4A5AF6-D69F-468D-BFD5-F72A3B10C654}" destId="{E451E06A-9E5D-4F50-A8D4-A2687BD1ED4B}" srcOrd="5" destOrd="0" parTransId="{74521693-DC60-4CCC-9DC6-094120D6E917}" sibTransId="{04D4C066-B9EB-483D-BA02-676F9D8CA22F}"/>
    <dgm:cxn modelId="{CEF3D7AD-2FEA-44DD-A139-6E257D83E801}" srcId="{7D4A5AF6-D69F-468D-BFD5-F72A3B10C654}" destId="{E5E54C41-A4C1-4903-872A-FA8B753479F6}" srcOrd="4" destOrd="0" parTransId="{BDFC5307-5E03-4F1A-8253-1EEE9E8CC7F7}" sibTransId="{3BDB02A4-50CD-4B6E-A7B8-1D7A0B883B83}"/>
    <dgm:cxn modelId="{E0B128AE-C5B2-452C-9849-625786F2E200}" type="presOf" srcId="{7F1DFF86-9392-46E6-8708-E8FCCFB423E4}" destId="{4AEBFF34-9163-4689-9D6C-5CF7043A95A3}" srcOrd="0" destOrd="0" presId="urn:microsoft.com/office/officeart/2008/layout/VerticalCurvedList"/>
    <dgm:cxn modelId="{AB221FD4-A352-4C03-BB4A-9D4EDC3FF19F}" type="presOf" srcId="{E5E54C41-A4C1-4903-872A-FA8B753479F6}" destId="{796E4C8A-8B4E-4B3B-9F42-9540610E6274}" srcOrd="0" destOrd="0" presId="urn:microsoft.com/office/officeart/2008/layout/VerticalCurvedList"/>
    <dgm:cxn modelId="{8EA114E4-D0A8-4630-B009-A250F0A5B210}" type="presOf" srcId="{D1C10616-302A-444B-92C6-4546226B797A}" destId="{00F9D3C9-EEA1-406E-B056-45A0ED1CAABB}" srcOrd="0" destOrd="0" presId="urn:microsoft.com/office/officeart/2008/layout/VerticalCurvedList"/>
    <dgm:cxn modelId="{1FBC19F8-D1CD-4C9B-9D12-C9772017EEF5}" type="presOf" srcId="{7D4A5AF6-D69F-468D-BFD5-F72A3B10C654}" destId="{9C459C2C-A771-4461-AA3D-824BD8E70600}" srcOrd="0" destOrd="0" presId="urn:microsoft.com/office/officeart/2008/layout/VerticalCurvedList"/>
    <dgm:cxn modelId="{705E46F8-504F-48D9-82F2-52DBAF8DCFE2}" srcId="{7D4A5AF6-D69F-468D-BFD5-F72A3B10C654}" destId="{5AAFAE84-3712-4939-9DD9-B7799D3694FC}" srcOrd="0" destOrd="0" parTransId="{D55C3923-5579-4A3F-81AD-C8DB88AF1FE1}" sibTransId="{D1C10616-302A-444B-92C6-4546226B797A}"/>
    <dgm:cxn modelId="{850881D0-31D7-4CAC-86ED-F0C0C3264318}" type="presParOf" srcId="{9C459C2C-A771-4461-AA3D-824BD8E70600}" destId="{5FC933B9-ED01-4D78-A10F-8E605105D672}" srcOrd="0" destOrd="0" presId="urn:microsoft.com/office/officeart/2008/layout/VerticalCurvedList"/>
    <dgm:cxn modelId="{25ABC98D-8EEF-49F0-BE70-988D75CC8540}" type="presParOf" srcId="{5FC933B9-ED01-4D78-A10F-8E605105D672}" destId="{CF8D99F8-4477-4054-8D35-5CBE11E1F543}" srcOrd="0" destOrd="0" presId="urn:microsoft.com/office/officeart/2008/layout/VerticalCurvedList"/>
    <dgm:cxn modelId="{015787C0-CEE5-41D4-9704-250022776D91}" type="presParOf" srcId="{CF8D99F8-4477-4054-8D35-5CBE11E1F543}" destId="{CE919853-F25F-4BE6-9F0F-364595EE6549}" srcOrd="0" destOrd="0" presId="urn:microsoft.com/office/officeart/2008/layout/VerticalCurvedList"/>
    <dgm:cxn modelId="{9CA385E2-0583-413D-9C8D-A624A574744C}" type="presParOf" srcId="{CF8D99F8-4477-4054-8D35-5CBE11E1F543}" destId="{00F9D3C9-EEA1-406E-B056-45A0ED1CAABB}" srcOrd="1" destOrd="0" presId="urn:microsoft.com/office/officeart/2008/layout/VerticalCurvedList"/>
    <dgm:cxn modelId="{8B8758A3-D226-4960-B22F-88B9921E43A1}" type="presParOf" srcId="{CF8D99F8-4477-4054-8D35-5CBE11E1F543}" destId="{A0FC94F8-EF3B-477F-9166-A0E1864CCFC9}" srcOrd="2" destOrd="0" presId="urn:microsoft.com/office/officeart/2008/layout/VerticalCurvedList"/>
    <dgm:cxn modelId="{C2CA2105-9403-4BFA-BA29-9E20C6B2A245}" type="presParOf" srcId="{CF8D99F8-4477-4054-8D35-5CBE11E1F543}" destId="{66996895-D633-46C0-86A5-1B702DC75EFB}" srcOrd="3" destOrd="0" presId="urn:microsoft.com/office/officeart/2008/layout/VerticalCurvedList"/>
    <dgm:cxn modelId="{A88C300C-056C-4F33-BDFF-37E2B2EE5E15}" type="presParOf" srcId="{5FC933B9-ED01-4D78-A10F-8E605105D672}" destId="{B7579635-B43B-4E5D-A916-3B3FA0379D2D}" srcOrd="1" destOrd="0" presId="urn:microsoft.com/office/officeart/2008/layout/VerticalCurvedList"/>
    <dgm:cxn modelId="{EBDD74CF-ED00-42E4-8352-43EAF89AC4AE}" type="presParOf" srcId="{5FC933B9-ED01-4D78-A10F-8E605105D672}" destId="{7558B872-D46B-4EAB-B44F-3B53022FA3BF}" srcOrd="2" destOrd="0" presId="urn:microsoft.com/office/officeart/2008/layout/VerticalCurvedList"/>
    <dgm:cxn modelId="{3BCFA619-18B4-44CB-9ED0-F42C08D40A99}" type="presParOf" srcId="{7558B872-D46B-4EAB-B44F-3B53022FA3BF}" destId="{E4E8F305-EE7D-4738-AF62-F99E6CB209E0}" srcOrd="0" destOrd="0" presId="urn:microsoft.com/office/officeart/2008/layout/VerticalCurvedList"/>
    <dgm:cxn modelId="{B071290E-4629-440B-9AAF-09149A82205B}" type="presParOf" srcId="{5FC933B9-ED01-4D78-A10F-8E605105D672}" destId="{5271F505-C474-4336-AA47-1314795BD1D8}" srcOrd="3" destOrd="0" presId="urn:microsoft.com/office/officeart/2008/layout/VerticalCurvedList"/>
    <dgm:cxn modelId="{95BA9D35-D876-4A02-B2E2-167860E729BF}" type="presParOf" srcId="{5FC933B9-ED01-4D78-A10F-8E605105D672}" destId="{2DAD536C-0708-4542-BF4D-9C29B38812C8}" srcOrd="4" destOrd="0" presId="urn:microsoft.com/office/officeart/2008/layout/VerticalCurvedList"/>
    <dgm:cxn modelId="{A4320859-3135-46AE-A8D6-E8520FBC5BF9}" type="presParOf" srcId="{2DAD536C-0708-4542-BF4D-9C29B38812C8}" destId="{7D5CF6D1-3E78-40DF-A39C-7F3049731BC6}" srcOrd="0" destOrd="0" presId="urn:microsoft.com/office/officeart/2008/layout/VerticalCurvedList"/>
    <dgm:cxn modelId="{5F601132-7EA2-426B-8605-B38752A5370C}" type="presParOf" srcId="{5FC933B9-ED01-4D78-A10F-8E605105D672}" destId="{00175640-50C3-45F1-81CA-88A0375AAD84}" srcOrd="5" destOrd="0" presId="urn:microsoft.com/office/officeart/2008/layout/VerticalCurvedList"/>
    <dgm:cxn modelId="{D57D21BC-6192-4034-9A04-E4F4F295E17E}" type="presParOf" srcId="{5FC933B9-ED01-4D78-A10F-8E605105D672}" destId="{B91423DA-7833-4CD4-A0F8-B09C421F7CE7}" srcOrd="6" destOrd="0" presId="urn:microsoft.com/office/officeart/2008/layout/VerticalCurvedList"/>
    <dgm:cxn modelId="{54F4E686-7B23-45D2-A573-E6754923267D}" type="presParOf" srcId="{B91423DA-7833-4CD4-A0F8-B09C421F7CE7}" destId="{B7DB1485-5387-4F18-9D4D-DED150FA6DB0}" srcOrd="0" destOrd="0" presId="urn:microsoft.com/office/officeart/2008/layout/VerticalCurvedList"/>
    <dgm:cxn modelId="{05A580E8-726D-4065-B0A9-DEC864DB8BC5}" type="presParOf" srcId="{5FC933B9-ED01-4D78-A10F-8E605105D672}" destId="{4AEBFF34-9163-4689-9D6C-5CF7043A95A3}" srcOrd="7" destOrd="0" presId="urn:microsoft.com/office/officeart/2008/layout/VerticalCurvedList"/>
    <dgm:cxn modelId="{27845AD7-A099-4DF9-A010-06C2E3566220}" type="presParOf" srcId="{5FC933B9-ED01-4D78-A10F-8E605105D672}" destId="{7BA5599F-27F8-4F75-A077-0AFB558B85CE}" srcOrd="8" destOrd="0" presId="urn:microsoft.com/office/officeart/2008/layout/VerticalCurvedList"/>
    <dgm:cxn modelId="{743CCACC-7518-4891-A735-E043E8443CE3}" type="presParOf" srcId="{7BA5599F-27F8-4F75-A077-0AFB558B85CE}" destId="{EC78EB68-0A35-40FE-A24F-069CB2891289}" srcOrd="0" destOrd="0" presId="urn:microsoft.com/office/officeart/2008/layout/VerticalCurvedList"/>
    <dgm:cxn modelId="{BE5C0E44-C6D3-47EE-B1D4-C2022F0F6872}" type="presParOf" srcId="{5FC933B9-ED01-4D78-A10F-8E605105D672}" destId="{796E4C8A-8B4E-4B3B-9F42-9540610E6274}" srcOrd="9" destOrd="0" presId="urn:microsoft.com/office/officeart/2008/layout/VerticalCurvedList"/>
    <dgm:cxn modelId="{16A34226-3868-4025-B790-DFB444F5B9B9}" type="presParOf" srcId="{5FC933B9-ED01-4D78-A10F-8E605105D672}" destId="{0E999D4E-EE90-4A10-A899-B63FCE28243A}" srcOrd="10" destOrd="0" presId="urn:microsoft.com/office/officeart/2008/layout/VerticalCurvedList"/>
    <dgm:cxn modelId="{417822B9-2D41-44DA-8084-942569A369C6}" type="presParOf" srcId="{0E999D4E-EE90-4A10-A899-B63FCE28243A}" destId="{B8550205-1D91-4D08-9788-40B1EEABA214}" srcOrd="0" destOrd="0" presId="urn:microsoft.com/office/officeart/2008/layout/VerticalCurvedList"/>
    <dgm:cxn modelId="{9B5DC861-F65B-4B71-B10A-687353200ECD}" type="presParOf" srcId="{5FC933B9-ED01-4D78-A10F-8E605105D672}" destId="{B35824B5-226A-4817-B520-7DB32045F4AB}" srcOrd="11" destOrd="0" presId="urn:microsoft.com/office/officeart/2008/layout/VerticalCurvedList"/>
    <dgm:cxn modelId="{2181AED3-F8D7-49D4-A0F6-362FD105452C}" type="presParOf" srcId="{5FC933B9-ED01-4D78-A10F-8E605105D672}" destId="{0A3C2975-80A8-4190-B3D7-6706040A4C57}" srcOrd="12" destOrd="0" presId="urn:microsoft.com/office/officeart/2008/layout/VerticalCurvedList"/>
    <dgm:cxn modelId="{EA8F4584-CF35-456E-8FFF-89E6D2B1D2D5}" type="presParOf" srcId="{0A3C2975-80A8-4190-B3D7-6706040A4C57}" destId="{9F8203ED-2C81-4563-9E2F-FE6778B6F6B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9D3C9-EEA1-406E-B056-45A0ED1CAABB}">
      <dsp:nvSpPr>
        <dsp:cNvPr id="0" name=""/>
        <dsp:cNvSpPr/>
      </dsp:nvSpPr>
      <dsp:spPr>
        <a:xfrm>
          <a:off x="-6763751" y="-1034252"/>
          <a:ext cx="8050204" cy="8050204"/>
        </a:xfrm>
        <a:prstGeom prst="blockArc">
          <a:avLst>
            <a:gd name="adj1" fmla="val 18900000"/>
            <a:gd name="adj2" fmla="val 2700000"/>
            <a:gd name="adj3" fmla="val 268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579635-B43B-4E5D-A916-3B3FA0379D2D}">
      <dsp:nvSpPr>
        <dsp:cNvPr id="0" name=""/>
        <dsp:cNvSpPr/>
      </dsp:nvSpPr>
      <dsp:spPr>
        <a:xfrm>
          <a:off x="478835" y="314996"/>
          <a:ext cx="8792650" cy="62975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986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сформувати</a:t>
          </a:r>
          <a:r>
            <a:rPr lang="ru-RU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поняття</a:t>
          </a:r>
          <a:r>
            <a:rPr lang="ru-RU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скалярного </a:t>
          </a:r>
          <a:r>
            <a:rPr lang="ru-RU" sz="22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добутку</a:t>
          </a:r>
          <a:r>
            <a:rPr lang="ru-RU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векторів</a:t>
          </a:r>
          <a:r>
            <a:rPr lang="ru-RU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кута </a:t>
          </a:r>
          <a:r>
            <a:rPr lang="ru-RU" sz="22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між</a:t>
          </a:r>
          <a:r>
            <a:rPr lang="ru-RU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векторами;</a:t>
          </a:r>
          <a:endParaRPr lang="ru-UA" sz="2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8835" y="314996"/>
        <a:ext cx="8792650" cy="629753"/>
      </dsp:txXfrm>
    </dsp:sp>
    <dsp:sp modelId="{E4E8F305-EE7D-4738-AF62-F99E6CB209E0}">
      <dsp:nvSpPr>
        <dsp:cNvPr id="0" name=""/>
        <dsp:cNvSpPr/>
      </dsp:nvSpPr>
      <dsp:spPr>
        <a:xfrm>
          <a:off x="85239" y="236277"/>
          <a:ext cx="787191" cy="787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71F505-C474-4336-AA47-1314795BD1D8}">
      <dsp:nvSpPr>
        <dsp:cNvPr id="0" name=""/>
        <dsp:cNvSpPr/>
      </dsp:nvSpPr>
      <dsp:spPr>
        <a:xfrm>
          <a:off x="996850" y="1259506"/>
          <a:ext cx="8274635" cy="629753"/>
        </a:xfrm>
        <a:prstGeom prst="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986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2200" b="1" i="0" u="none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засвоїти</a:t>
          </a:r>
          <a:r>
            <a:rPr lang="ru-RU" sz="2200" b="1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i="0" u="none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властивості</a:t>
          </a:r>
          <a:r>
            <a:rPr lang="ru-RU" sz="2200" b="1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скалярного </a:t>
          </a:r>
          <a:r>
            <a:rPr lang="ru-RU" sz="2200" b="1" i="0" u="none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добутку</a:t>
          </a:r>
          <a:r>
            <a:rPr lang="ru-RU" sz="2200" b="1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i="0" u="none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векторів</a:t>
          </a:r>
          <a:r>
            <a:rPr lang="ru-RU" sz="2200" b="1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200" b="1" i="0" u="none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теореми</a:t>
          </a:r>
          <a:r>
            <a:rPr lang="ru-RU" sz="2200" b="1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 </a:t>
          </a:r>
          <a:r>
            <a:rPr lang="ru-RU" sz="2200" b="1" i="0" u="none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скалярний</a:t>
          </a:r>
          <a:r>
            <a:rPr lang="ru-RU" sz="2200" b="1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i="0" u="none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добуток</a:t>
          </a:r>
          <a:r>
            <a:rPr lang="ru-RU" sz="2200" b="1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i="0" u="none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векторів</a:t>
          </a:r>
          <a:r>
            <a:rPr lang="ru-RU" sz="2200" b="1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200" b="1" i="0" u="none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наслідків</a:t>
          </a:r>
          <a:r>
            <a:rPr lang="ru-RU" sz="2200" b="1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2200" b="1" i="0" u="none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неї</a:t>
          </a:r>
          <a:r>
            <a:rPr lang="ru-RU" sz="2200" b="1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2200" b="1" i="1" u="none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96850" y="1259506"/>
        <a:ext cx="8274635" cy="629753"/>
      </dsp:txXfrm>
    </dsp:sp>
    <dsp:sp modelId="{7D5CF6D1-3E78-40DF-A39C-7F3049731BC6}">
      <dsp:nvSpPr>
        <dsp:cNvPr id="0" name=""/>
        <dsp:cNvSpPr/>
      </dsp:nvSpPr>
      <dsp:spPr>
        <a:xfrm>
          <a:off x="603254" y="1180787"/>
          <a:ext cx="787191" cy="787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175640-50C3-45F1-81CA-88A0375AAD84}">
      <dsp:nvSpPr>
        <dsp:cNvPr id="0" name=""/>
        <dsp:cNvSpPr/>
      </dsp:nvSpPr>
      <dsp:spPr>
        <a:xfrm>
          <a:off x="1233725" y="2204017"/>
          <a:ext cx="8037760" cy="629753"/>
        </a:xfrm>
        <a:prstGeom prst="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986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2200" b="1" i="0" u="none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розглянути</a:t>
          </a:r>
          <a:r>
            <a:rPr lang="ru-RU" sz="2200" b="1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i="0" u="none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поняття</a:t>
          </a:r>
          <a:r>
            <a:rPr lang="ru-RU" sz="2200" b="1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скалярного квадрату вектора;</a:t>
          </a:r>
          <a:endParaRPr lang="ru-RU" sz="2200" b="1" i="1" u="none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33725" y="2204017"/>
        <a:ext cx="8037760" cy="629753"/>
      </dsp:txXfrm>
    </dsp:sp>
    <dsp:sp modelId="{B7DB1485-5387-4F18-9D4D-DED150FA6DB0}">
      <dsp:nvSpPr>
        <dsp:cNvPr id="0" name=""/>
        <dsp:cNvSpPr/>
      </dsp:nvSpPr>
      <dsp:spPr>
        <a:xfrm>
          <a:off x="840129" y="2125298"/>
          <a:ext cx="787191" cy="787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EBFF34-9163-4689-9D6C-5CF7043A95A3}">
      <dsp:nvSpPr>
        <dsp:cNvPr id="0" name=""/>
        <dsp:cNvSpPr/>
      </dsp:nvSpPr>
      <dsp:spPr>
        <a:xfrm>
          <a:off x="1233725" y="3147929"/>
          <a:ext cx="8037760" cy="629753"/>
        </a:xfrm>
        <a:prstGeom prst="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986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2200" b="1" i="0" u="none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засвоїти</a:t>
          </a:r>
          <a:r>
            <a:rPr lang="ru-RU" sz="2200" b="1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i="0" u="none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властивість</a:t>
          </a:r>
          <a:r>
            <a:rPr lang="ru-RU" sz="2200" b="1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200" b="1" i="0" u="none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ознаку</a:t>
          </a:r>
          <a:r>
            <a:rPr lang="ru-RU" sz="2200" b="1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i="0" u="none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перпендикулярних</a:t>
          </a:r>
          <a:r>
            <a:rPr lang="ru-RU" sz="2200" b="1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i="0" u="none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векторів</a:t>
          </a:r>
          <a:r>
            <a:rPr lang="ru-RU" sz="2200" b="1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косинус кута </a:t>
          </a:r>
          <a:r>
            <a:rPr lang="ru-RU" sz="2200" b="1" i="0" u="none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між</a:t>
          </a:r>
          <a:r>
            <a:rPr lang="ru-RU" sz="2200" b="1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векторами</a:t>
          </a:r>
          <a:endParaRPr lang="ru-RU" sz="2200" b="1" i="1" u="none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33725" y="3147929"/>
        <a:ext cx="8037760" cy="629753"/>
      </dsp:txXfrm>
    </dsp:sp>
    <dsp:sp modelId="{EC78EB68-0A35-40FE-A24F-069CB2891289}">
      <dsp:nvSpPr>
        <dsp:cNvPr id="0" name=""/>
        <dsp:cNvSpPr/>
      </dsp:nvSpPr>
      <dsp:spPr>
        <a:xfrm>
          <a:off x="840129" y="3069210"/>
          <a:ext cx="787191" cy="787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6E4C8A-8B4E-4B3B-9F42-9540610E6274}">
      <dsp:nvSpPr>
        <dsp:cNvPr id="0" name=""/>
        <dsp:cNvSpPr/>
      </dsp:nvSpPr>
      <dsp:spPr>
        <a:xfrm>
          <a:off x="996850" y="4092439"/>
          <a:ext cx="8274635" cy="629753"/>
        </a:xfrm>
        <a:prstGeom prst="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986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навчитися</a:t>
          </a:r>
          <a:r>
            <a:rPr lang="ru-RU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розв’язувати</a:t>
          </a:r>
          <a:r>
            <a:rPr lang="ru-RU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задачі</a:t>
          </a:r>
          <a:r>
            <a:rPr lang="ru-RU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2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передбачають</a:t>
          </a:r>
          <a:r>
            <a:rPr lang="ru-RU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застосування</a:t>
          </a:r>
          <a:r>
            <a:rPr lang="ru-RU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поняття</a:t>
          </a:r>
          <a:r>
            <a:rPr lang="ru-RU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скалярного </a:t>
          </a:r>
          <a:r>
            <a:rPr lang="ru-RU" sz="22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добутку</a:t>
          </a:r>
          <a:r>
            <a:rPr lang="ru-RU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векторів</a:t>
          </a:r>
          <a:r>
            <a:rPr lang="ru-RU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endParaRPr lang="ru-UA" sz="2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96850" y="4092439"/>
        <a:ext cx="8274635" cy="629753"/>
      </dsp:txXfrm>
    </dsp:sp>
    <dsp:sp modelId="{B8550205-1D91-4D08-9788-40B1EEABA214}">
      <dsp:nvSpPr>
        <dsp:cNvPr id="0" name=""/>
        <dsp:cNvSpPr/>
      </dsp:nvSpPr>
      <dsp:spPr>
        <a:xfrm>
          <a:off x="603254" y="4013720"/>
          <a:ext cx="787191" cy="787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824B5-226A-4817-B520-7DB32045F4AB}">
      <dsp:nvSpPr>
        <dsp:cNvPr id="0" name=""/>
        <dsp:cNvSpPr/>
      </dsp:nvSpPr>
      <dsp:spPr>
        <a:xfrm>
          <a:off x="478835" y="5036950"/>
          <a:ext cx="8792650" cy="629753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986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розвивати культуру математичного мовлення й записів </a:t>
          </a:r>
          <a:endParaRPr lang="ru-UA" sz="2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8835" y="5036950"/>
        <a:ext cx="8792650" cy="629753"/>
      </dsp:txXfrm>
    </dsp:sp>
    <dsp:sp modelId="{9F8203ED-2C81-4563-9E2F-FE6778B6F6B6}">
      <dsp:nvSpPr>
        <dsp:cNvPr id="0" name=""/>
        <dsp:cNvSpPr/>
      </dsp:nvSpPr>
      <dsp:spPr>
        <a:xfrm>
          <a:off x="85239" y="4958231"/>
          <a:ext cx="787191" cy="787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2D66CE-CFFB-515D-8B6B-852F2DC6F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F2B206C-6238-2C55-3E0F-C65C2ED0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0DE3B5-C4BD-553B-36EA-C13AF7813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0E6F-7A5C-436C-B4B9-ED34126E7816}" type="datetimeFigureOut">
              <a:rPr lang="ru-UA" smtClean="0"/>
              <a:t>13.07.2025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6E1FDA-5921-C20E-2B5A-993A2F85D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CA647F-22FB-338A-7ED4-4CA2A2B0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6D70-3AF5-4B5A-94A0-7EF41A61BA1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2195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2FAB52-7477-5A50-3B60-ACF92EB87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CB9B71-7464-F7CC-03BD-3424F2F96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F3141D-913C-9BA0-7ECC-C4F2A3320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0E6F-7A5C-436C-B4B9-ED34126E7816}" type="datetimeFigureOut">
              <a:rPr lang="ru-UA" smtClean="0"/>
              <a:t>13.07.2025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9EBB28-A90E-F44C-1AF6-21B817D5D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EE6250-0249-40FD-385E-2B2DACA48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6D70-3AF5-4B5A-94A0-7EF41A61BA1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42284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B57C568-8763-3334-BDE0-FBEE10C249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2221864-BF24-38E5-8324-A222683A9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9EA1D9-EA59-E2E0-88F3-73BB3275B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0E6F-7A5C-436C-B4B9-ED34126E7816}" type="datetimeFigureOut">
              <a:rPr lang="ru-UA" smtClean="0"/>
              <a:t>13.07.2025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F5A534-F4EE-8101-CAE3-D73056D95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D2EF77-CE07-A770-8784-4C5B3D455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6D70-3AF5-4B5A-94A0-7EF41A61BA1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7599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789FB5-F42F-F4E3-7929-0D22D7E0A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C9B51A-58A2-47BD-5C4D-72DB6DFFA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4AED9C-2861-0A0A-2F78-EBD453821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0E6F-7A5C-436C-B4B9-ED34126E7816}" type="datetimeFigureOut">
              <a:rPr lang="ru-UA" smtClean="0"/>
              <a:t>13.07.2025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BF22E3-1936-47CE-31EC-C9AB3CA01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2B1320-49BA-447B-9C88-13879B819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6D70-3AF5-4B5A-94A0-7EF41A61BA1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08779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67AB5E-4A73-715D-FEC2-E18AAB021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486AFF-2F80-31B8-4192-2023142CD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73B8E5-6840-BD8A-861F-95507F91F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0E6F-7A5C-436C-B4B9-ED34126E7816}" type="datetimeFigureOut">
              <a:rPr lang="ru-UA" smtClean="0"/>
              <a:t>13.07.2025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301875-8A59-F88B-804F-F209BC06F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1E1644-B96D-06C8-CEAE-10BBD8794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6D70-3AF5-4B5A-94A0-7EF41A61BA1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1305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95B79D-12CA-E71B-A699-136965502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9D99E9-F49B-A095-198A-6FBF3F5D76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7A64DA-E111-4A22-A97D-0653554E5A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63BC03-B547-F6F7-9A8C-6F0893EA1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0E6F-7A5C-436C-B4B9-ED34126E7816}" type="datetimeFigureOut">
              <a:rPr lang="ru-UA" smtClean="0"/>
              <a:t>13.07.2025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6CEB45-2EEE-FF49-ED73-1CBF277DC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08B1F4-C16A-CB46-67C2-84AFD638D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6D70-3AF5-4B5A-94A0-7EF41A61BA1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5842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A5B65B-32D4-E05E-9718-F34BB40CD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B130E4-D76F-ACFB-95FA-2C626550A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7F3C1A-5AC5-61A3-948B-FE1720FA2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D48664F-9804-B4D7-404B-F18EC72F1D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CFC7DE0-66C1-0E10-706B-C2AC9062D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BB57258-7318-164C-0D61-26CAD8748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0E6F-7A5C-436C-B4B9-ED34126E7816}" type="datetimeFigureOut">
              <a:rPr lang="ru-UA" smtClean="0"/>
              <a:t>13.07.2025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BEC1776-D656-A813-2963-3081B0D1E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C15BD78-5869-3FD7-ABFC-DA16C0EF1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6D70-3AF5-4B5A-94A0-7EF41A61BA1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87192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728292-E854-75C5-0FC2-5A723A5E6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90B639-81ED-C9FF-BD1D-E573FEC3B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0E6F-7A5C-436C-B4B9-ED34126E7816}" type="datetimeFigureOut">
              <a:rPr lang="ru-UA" smtClean="0"/>
              <a:t>13.07.2025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6F9FF8A-E1F5-A472-5113-0D849CEFE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6A47117-EA31-9965-60A8-B41C7D757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6D70-3AF5-4B5A-94A0-7EF41A61BA1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1095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7C346F9-A63D-960B-5CEC-170AF6777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0E6F-7A5C-436C-B4B9-ED34126E7816}" type="datetimeFigureOut">
              <a:rPr lang="ru-UA" smtClean="0"/>
              <a:t>13.07.2025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38CB448-FE9B-5550-CB4B-B46CA6E79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3C88FA9-8559-A272-7D3D-2C3B1DDCE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6D70-3AF5-4B5A-94A0-7EF41A61BA1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5717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A861A5-DFE0-54C1-59F9-7FE013229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EA52FE-3213-69AB-9C6D-FC2D6B35D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02484F-BFAC-A707-436F-3EB4F01E82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330090-5F77-E669-233C-C2D259C8F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0E6F-7A5C-436C-B4B9-ED34126E7816}" type="datetimeFigureOut">
              <a:rPr lang="ru-UA" smtClean="0"/>
              <a:t>13.07.2025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C329BD-EDB4-552E-1446-2D716C2C6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0DA093-8679-631D-8065-807CCD07B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6D70-3AF5-4B5A-94A0-7EF41A61BA1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2425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2CDDF5-95B9-5E1B-CD3B-B14231EF8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E8A35A-4F43-6005-067C-FC325F181A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3DB0679-C882-C661-BEA6-F06A1C4B1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B40B85-DF3C-7CBE-C153-DCA982A8C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0E6F-7A5C-436C-B4B9-ED34126E7816}" type="datetimeFigureOut">
              <a:rPr lang="ru-UA" smtClean="0"/>
              <a:t>13.07.2025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BCB0BB-DA46-47E8-8686-70906DDE1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23BEA5-9191-CF37-31E3-167695B37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6D70-3AF5-4B5A-94A0-7EF41A61BA1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39349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BEDAF8-570E-DCB2-1A8B-692DBC617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619312-0000-EAFE-B2B9-3D24680DD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6E6223-035E-B224-3B13-8C44383DF7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50E6F-7A5C-436C-B4B9-ED34126E7816}" type="datetimeFigureOut">
              <a:rPr lang="ru-UA" smtClean="0"/>
              <a:t>13.07.2025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4DD97A-9001-9531-3AFF-7C06781D05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309255-600D-A128-47D6-8925A61AF6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86D70-3AF5-4B5A-94A0-7EF41A61BA1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831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12.png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18" Type="http://schemas.openxmlformats.org/officeDocument/2006/relationships/image" Target="../media/image7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2" Type="http://schemas.openxmlformats.org/officeDocument/2006/relationships/image" Target="../media/image2.jpg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19" Type="http://schemas.openxmlformats.org/officeDocument/2006/relationships/image" Target="../media/image74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1.jpe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27.png"/><Relationship Id="rId3" Type="http://schemas.openxmlformats.org/officeDocument/2006/relationships/oleObject" Target="../embeddings/oleObject3.bin"/><Relationship Id="rId21" Type="http://schemas.openxmlformats.org/officeDocument/2006/relationships/image" Target="../media/image30.png"/><Relationship Id="rId7" Type="http://schemas.openxmlformats.org/officeDocument/2006/relationships/oleObject" Target="../embeddings/oleObject5.bin"/><Relationship Id="rId12" Type="http://schemas.openxmlformats.org/officeDocument/2006/relationships/image" Target="../media/image24.wmf"/><Relationship Id="rId17" Type="http://schemas.openxmlformats.org/officeDocument/2006/relationships/image" Target="../media/image11.jpeg"/><Relationship Id="rId2" Type="http://schemas.openxmlformats.org/officeDocument/2006/relationships/image" Target="../media/image2.jpg"/><Relationship Id="rId16" Type="http://schemas.openxmlformats.org/officeDocument/2006/relationships/image" Target="../media/image26.wmf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23.wmf"/><Relationship Id="rId19" Type="http://schemas.openxmlformats.org/officeDocument/2006/relationships/image" Target="../media/image28.png"/><Relationship Id="rId4" Type="http://schemas.openxmlformats.org/officeDocument/2006/relationships/image" Target="../media/image20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25.wmf"/><Relationship Id="rId22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image" Target="../media/image37.png"/><Relationship Id="rId18" Type="http://schemas.openxmlformats.org/officeDocument/2006/relationships/image" Target="../media/image40.png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36.wmf"/><Relationship Id="rId17" Type="http://schemas.openxmlformats.org/officeDocument/2006/relationships/image" Target="../media/image39.png"/><Relationship Id="rId2" Type="http://schemas.openxmlformats.org/officeDocument/2006/relationships/image" Target="../media/image2.jpg"/><Relationship Id="rId16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image" Target="../media/image38.wmf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13.bin"/><Relationship Id="rId14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6.png"/><Relationship Id="rId3" Type="http://schemas.openxmlformats.org/officeDocument/2006/relationships/image" Target="../media/image310.png"/><Relationship Id="rId7" Type="http://schemas.openxmlformats.org/officeDocument/2006/relationships/image" Target="../media/image34.png"/><Relationship Id="rId12" Type="http://schemas.openxmlformats.org/officeDocument/2006/relationships/image" Target="../media/image45.png"/><Relationship Id="rId17" Type="http://schemas.openxmlformats.org/officeDocument/2006/relationships/image" Target="../media/image12.png"/><Relationship Id="rId2" Type="http://schemas.openxmlformats.org/officeDocument/2006/relationships/image" Target="../media/image2.jpg"/><Relationship Id="rId16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4.png"/><Relationship Id="rId5" Type="http://schemas.openxmlformats.org/officeDocument/2006/relationships/image" Target="../media/image33.png"/><Relationship Id="rId1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2.png"/><Relationship Id="rId9" Type="http://schemas.openxmlformats.org/officeDocument/2006/relationships/image" Target="../media/image42.png"/><Relationship Id="rId14" Type="http://schemas.openxmlformats.org/officeDocument/2006/relationships/image" Target="../media/image3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61DF646-8D8C-2F41-CEA4-31DA0B9900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2450" y="415132"/>
            <a:ext cx="5593196" cy="827881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uk-UA" sz="2800" b="1" dirty="0">
                <a:latin typeface="Monotype Corsiva" panose="03010101010201010101" pitchFamily="66" charset="0"/>
              </a:rPr>
              <a:t>Дистанційний курс з геометрії 9 клас:</a:t>
            </a:r>
          </a:p>
          <a:p>
            <a:pPr algn="l"/>
            <a:r>
              <a:rPr lang="uk-UA" sz="2800" b="1" dirty="0">
                <a:latin typeface="Monotype Corsiva" panose="03010101010201010101" pitchFamily="66" charset="0"/>
              </a:rPr>
              <a:t>«Вектори на площині»</a:t>
            </a:r>
            <a:endParaRPr lang="ru-UA" sz="2800" b="1" dirty="0"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D93496C-435E-520D-1615-76E0E6D6EEB5}"/>
              </a:ext>
            </a:extLst>
          </p:cNvPr>
          <p:cNvSpPr/>
          <p:nvPr/>
        </p:nvSpPr>
        <p:spPr>
          <a:xfrm>
            <a:off x="2286820" y="2160885"/>
            <a:ext cx="6044732" cy="33239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err="1">
                <a:ln w="0"/>
                <a:solidFill>
                  <a:srgbClr val="3325E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Заняття</a:t>
            </a:r>
            <a:r>
              <a:rPr lang="ru-RU" sz="4400" b="0" cap="none" spc="0" dirty="0">
                <a:ln w="0"/>
                <a:solidFill>
                  <a:srgbClr val="3325E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6:</a:t>
            </a:r>
          </a:p>
          <a:p>
            <a:pPr algn="ctr"/>
            <a:r>
              <a:rPr lang="ru-RU" sz="5400" dirty="0" err="1">
                <a:ln w="0"/>
                <a:solidFill>
                  <a:srgbClr val="3325E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Скалярний</a:t>
            </a:r>
            <a:r>
              <a:rPr lang="ru-RU" sz="5400" dirty="0">
                <a:ln w="0"/>
                <a:solidFill>
                  <a:srgbClr val="3325E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5400" dirty="0" err="1">
                <a:ln w="0"/>
                <a:solidFill>
                  <a:srgbClr val="3325E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добуток</a:t>
            </a:r>
            <a:r>
              <a:rPr lang="ru-RU" sz="5400" dirty="0">
                <a:ln w="0"/>
                <a:solidFill>
                  <a:srgbClr val="3325E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dirty="0" err="1">
                <a:ln w="0"/>
                <a:solidFill>
                  <a:srgbClr val="3325E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векторів</a:t>
            </a:r>
            <a:endParaRPr lang="ru-RU" sz="5400" b="0" cap="none" spc="0" dirty="0">
              <a:ln w="0"/>
              <a:solidFill>
                <a:srgbClr val="3325E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ru-RU" sz="5400" b="0" cap="none" spc="0" dirty="0">
              <a:ln w="0"/>
              <a:solidFill>
                <a:srgbClr val="3325E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7063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4D5306-4782-40C3-4D9B-DB70AB016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 Box 28">
                <a:extLst>
                  <a:ext uri="{FF2B5EF4-FFF2-40B4-BE49-F238E27FC236}">
                    <a16:creationId xmlns:a16="http://schemas.microsoft.com/office/drawing/2014/main" id="{1E9473D0-4E28-4A44-7E1E-59A55CB973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04951" y="422275"/>
                <a:ext cx="9401174" cy="1491883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векторів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uk-UA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(3;−4)</m:t>
                    </m:r>
                  </m:oMath>
                </a14:m>
                <a:r>
                  <a:rPr lang="uk-UA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i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acc>
                    <m:r>
                      <a:rPr lang="uk-UA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(−2;1)</m:t>
                    </m:r>
                  </m:oMath>
                </a14:m>
                <a:r>
                  <a:rPr lang="ru-RU" altLang="ru-UA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uk-UA" sz="2400" i="1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с</m:t>
                        </m:r>
                      </m:e>
                    </m:acc>
                    <m:d>
                      <m:dPr>
                        <m:ctrlPr>
                          <a:rPr lang="uk-UA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uk-UA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−2;</m:t>
                        </m:r>
                        <m:r>
                          <a:rPr lang="uk-UA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uk-UA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uk-UA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,5</m:t>
                        </m:r>
                      </m:e>
                    </m:d>
                  </m:oMath>
                </a14:m>
                <a:r>
                  <a:rPr lang="ru-RU" altLang="ru-UA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знайдіть:</a:t>
                </a:r>
              </a:p>
              <a:p>
                <a:pPr algn="ctr"/>
                <a:r>
                  <a:rPr lang="ru-RU" altLang="ru-UA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:r>
                  <a:rPr lang="ru-RU" altLang="ru-UA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скалярн</a:t>
                </a:r>
                <a:r>
                  <a:rPr lang="uk-UA" altLang="ru-UA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ий</a:t>
                </a:r>
                <a:r>
                  <a:rPr lang="ru-RU" altLang="ru-UA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UA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добуток</a:t>
                </a:r>
                <a:r>
                  <a:rPr lang="ru-RU" altLang="ru-UA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векторів: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ru-UA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b="1" i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ru-RU" altLang="ru-UA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ru-UA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en-US" altLang="ru-UA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altLang="ru-UA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та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с</m:t>
                        </m:r>
                      </m:e>
                    </m:acc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ru-UA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ru-RU" altLang="ru-UA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algn="ctr"/>
                <a:r>
                  <a:rPr lang="ru-RU" altLang="ru-UA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кут </a:t>
                </a:r>
                <a:r>
                  <a:rPr lang="ru-RU" altLang="ru-UA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між</a:t>
                </a:r>
                <a:r>
                  <a:rPr lang="ru-RU" altLang="ru-UA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векторами: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UA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∠</m:t>
                    </m:r>
                    <m:d>
                      <m:d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UA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ru-UA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</m:oMath>
                </a14:m>
                <a:r>
                  <a:rPr lang="ru-RU" altLang="ru-UA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UA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∠</m:t>
                    </m:r>
                    <m:d>
                      <m:d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UA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ru-UA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</m:acc>
                      </m:e>
                    </m:d>
                  </m:oMath>
                </a14:m>
                <a:r>
                  <a:rPr lang="ru-RU" altLang="ru-UA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та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UA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∠</m:t>
                    </m:r>
                    <m:d>
                      <m:d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UA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</m:acc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ru-UA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</m:oMath>
                </a14:m>
                <a:endParaRPr lang="ru-RU" altLang="ru-UA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 Box 28">
                <a:extLst>
                  <a:ext uri="{FF2B5EF4-FFF2-40B4-BE49-F238E27FC236}">
                    <a16:creationId xmlns:a16="http://schemas.microsoft.com/office/drawing/2014/main" id="{1E9473D0-4E28-4A44-7E1E-59A55CB973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04951" y="422275"/>
                <a:ext cx="9401174" cy="1491883"/>
              </a:xfrm>
              <a:prstGeom prst="rect">
                <a:avLst/>
              </a:prstGeom>
              <a:blipFill>
                <a:blip r:embed="rId3"/>
                <a:stretch>
                  <a:fillRect b="-1619"/>
                </a:stretch>
              </a:blipFill>
              <a:ln/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67A628D-D258-666D-5524-547206D26C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346" y="246476"/>
            <a:ext cx="937029" cy="923512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F4C2CE9-9045-B5F9-661E-176A0B4EB4BE}"/>
              </a:ext>
            </a:extLst>
          </p:cNvPr>
          <p:cNvSpPr txBox="1"/>
          <p:nvPr/>
        </p:nvSpPr>
        <p:spPr>
          <a:xfrm>
            <a:off x="5371816" y="2095500"/>
            <a:ext cx="1667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Розв’язок</a:t>
            </a:r>
            <a:endParaRPr lang="ru-UA" sz="28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21C9EC1-5355-4DDA-FB57-D99C50B4D94A}"/>
                  </a:ext>
                </a:extLst>
              </p:cNvPr>
              <p:cNvSpPr txBox="1"/>
              <p:nvPr/>
            </p:nvSpPr>
            <p:spPr>
              <a:xfrm>
                <a:off x="412346" y="2618720"/>
                <a:ext cx="11046229" cy="3886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Застосуємо теорему про скалярний добуток векторів за їх координатами: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ru-UA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b="1" i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acc>
                    <m:r>
                      <a:rPr lang="uk-UA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</m:t>
                    </m:r>
                    <m:r>
                      <a:rPr lang="uk-U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d>
                      <m:dPr>
                        <m:ctrlPr>
                          <a:rPr lang="uk-U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uk-U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e>
                    </m:d>
                    <m:r>
                      <a:rPr lang="uk-U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uk-U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uk-U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−4</m:t>
                        </m:r>
                      </m:e>
                    </m:d>
                    <m:r>
                      <a:rPr lang="uk-U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∙1=−10</m:t>
                    </m:r>
                  </m:oMath>
                </a14:m>
                <a:r>
                  <a:rPr lang="ru-RU" altLang="ru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uk-UA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ru-UA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  <m:r>
                      <a:rPr lang="uk-UA" sz="2400" b="0" i="0" smtClean="0">
                        <a:latin typeface="Cambria Math" panose="02040503050406030204" pitchFamily="18" charset="0"/>
                      </a:rPr>
                      <m:t>=(−2)</m:t>
                    </m:r>
                    <m:r>
                      <a:rPr lang="uk-UA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d>
                      <m:dPr>
                        <m:ctrlPr>
                          <a:rPr lang="uk-U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uk-U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e>
                    </m:d>
                    <m:r>
                      <a:rPr lang="uk-UA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uk-U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uk-UA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uk-U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(−</m:t>
                    </m:r>
                    <m:r>
                      <a:rPr lang="uk-UA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uk-U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,5)</m:t>
                    </m:r>
                    <m:r>
                      <a:rPr lang="uk-UA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uk-U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2,5</m:t>
                    </m:r>
                  </m:oMath>
                </a14:m>
                <a:r>
                  <a:rPr lang="uk-UA" altLang="ru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400" b="1" i="1">
                            <a:latin typeface="Cambria Math" panose="02040503050406030204" pitchFamily="18" charset="0"/>
                          </a:rPr>
                          <m:t>с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ru-UA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uk-UA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2400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uk-UA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d>
                      <m:dPr>
                        <m:ctrlPr>
                          <a:rPr lang="uk-U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uk-U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e>
                    </m:d>
                    <m:r>
                      <a:rPr lang="uk-UA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uk-U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(−4)</m:t>
                    </m:r>
                    <m:r>
                      <a:rPr lang="uk-UA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uk-UA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(−</m:t>
                    </m:r>
                    <m:r>
                      <a:rPr lang="uk-UA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uk-UA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,5)</m:t>
                    </m:r>
                    <m:r>
                      <a:rPr lang="uk-UA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uk-U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ru-RU" altLang="ru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ru-RU" altLang="ru-UA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За наслідками з означення скалярного добутку, маємо:</a:t>
                </a:r>
              </a:p>
              <a:p>
                <a:pPr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ru-UA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b="1" i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acc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uk-UA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тоді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UA" sz="2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UA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2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ru-UA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тупий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ru-UA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  <m:r>
                      <a:rPr lang="uk-UA" sz="24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uk-UA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тоді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UA" sz="2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UA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  <m:r>
                          <a:rPr lang="en-US" sz="2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ru-UA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</m:acc>
                      </m:e>
                    </m:d>
                  </m:oMath>
                </a14:m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гострий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400" b="1" i="1">
                            <a:latin typeface="Cambria Math" panose="02040503050406030204" pitchFamily="18" charset="0"/>
                          </a:rPr>
                          <m:t>с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ru-UA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uk-UA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2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тоді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UA" sz="2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UA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</m:acc>
                        <m:r>
                          <a:rPr lang="en-US" sz="2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ru-UA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</m:oMath>
                </a14:m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прямий</a:t>
                </a:r>
                <a:endParaRPr lang="ru-UA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21C9EC1-5355-4DDA-FB57-D99C50B4D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46" y="2618720"/>
                <a:ext cx="11046229" cy="3886000"/>
              </a:xfrm>
              <a:prstGeom prst="rect">
                <a:avLst/>
              </a:prstGeom>
              <a:blipFill>
                <a:blip r:embed="rId5"/>
                <a:stretch>
                  <a:fillRect l="-883" t="-1256" b="-2826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963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38BB79-9AA5-7F0D-2991-AD1AEDD00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 Box 28">
                <a:extLst>
                  <a:ext uri="{FF2B5EF4-FFF2-40B4-BE49-F238E27FC236}">
                    <a16:creationId xmlns:a16="http://schemas.microsoft.com/office/drawing/2014/main" id="{AB2674EA-FD02-AAFB-138C-876C6FC5DE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04951" y="242014"/>
                <a:ext cx="9972674" cy="932435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векторів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uk-UA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(3;−4)</m:t>
                    </m:r>
                  </m:oMath>
                </a14:m>
                <a:r>
                  <a:rPr lang="uk-UA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i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acc>
                    <m:r>
                      <a:rPr lang="uk-UA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(−2;7)</m:t>
                    </m:r>
                  </m:oMath>
                </a14:m>
                <a:r>
                  <a:rPr lang="ru-RU" altLang="ru-UA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UA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знайдіть</a:t>
                </a:r>
                <a:r>
                  <a:rPr lang="ru-RU" altLang="ru-UA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UA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скалярн</a:t>
                </a:r>
                <a:r>
                  <a:rPr lang="uk-UA" altLang="ru-UA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ий</a:t>
                </a:r>
                <a:r>
                  <a:rPr lang="ru-RU" altLang="ru-UA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UA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добуток</a:t>
                </a:r>
                <a:r>
                  <a:rPr lang="ru-RU" altLang="ru-UA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векторів: </a:t>
                </a:r>
                <a14:m>
                  <m:oMath xmlns:m="http://schemas.openxmlformats.org/officeDocument/2006/math">
                    <m:r>
                      <a:rPr lang="ru-RU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ru-UA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ru-RU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ru-UA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b="1" i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acc>
                    <m:r>
                      <a:rPr lang="ru-RU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ru-RU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ru-UA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uk-UA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ru-UA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b="1" i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acc>
                    <m:r>
                      <a:rPr lang="ru-RU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ru-RU" altLang="ru-UA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9" name="Text Box 28">
                <a:extLst>
                  <a:ext uri="{FF2B5EF4-FFF2-40B4-BE49-F238E27FC236}">
                    <a16:creationId xmlns:a16="http://schemas.microsoft.com/office/drawing/2014/main" id="{AB2674EA-FD02-AAFB-138C-876C6FC5DE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04951" y="242014"/>
                <a:ext cx="9972674" cy="9324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E9A7BA09-8869-5478-857C-56D4E2D8DB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346" y="246476"/>
            <a:ext cx="937029" cy="923512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1E622B9D-C9DC-94A1-0221-609BD1D8AD75}"/>
              </a:ext>
            </a:extLst>
          </p:cNvPr>
          <p:cNvSpPr txBox="1"/>
          <p:nvPr/>
        </p:nvSpPr>
        <p:spPr>
          <a:xfrm>
            <a:off x="5657566" y="1169988"/>
            <a:ext cx="1667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Розв’язок</a:t>
            </a:r>
            <a:endParaRPr lang="ru-UA" sz="28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D3AF415E-629D-ACDA-EC13-190745C6D6A9}"/>
                  </a:ext>
                </a:extLst>
              </p:cNvPr>
              <p:cNvSpPr txBox="1"/>
              <p:nvPr/>
            </p:nvSpPr>
            <p:spPr>
              <a:xfrm>
                <a:off x="619125" y="1833356"/>
                <a:ext cx="10648950" cy="47781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Знайдемо координати векторів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ru-RU" sz="2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ru-UA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b="1" i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uk-UA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 </a:t>
                </a:r>
                <a:r>
                  <a:rPr lang="uk-UA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uk-UA" sz="2400" b="1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ru-UA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b="1" i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acc>
                    <m:r>
                      <a:rPr lang="ru-RU" sz="2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UA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ru-RU" sz="2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ru-UA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2400" b="1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</m:e>
                      </m:acc>
                      <m:r>
                        <a:rPr lang="uk-UA" sz="24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uk-UA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uk-UA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uk-UA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uk-UA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uk-UA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r>
                            <a:rPr lang="uk-UA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uk-UA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uk-UA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e>
                      </m:d>
                      <m:r>
                        <a:rPr lang="uk-UA" sz="24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UA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uk-UA" sz="2400" b="1" i="1" smtClean="0"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uk-UA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uk-UA" sz="24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uk-UA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uk-UA" sz="24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acc>
                    </m:oMath>
                  </m:oMathPara>
                </a14:m>
                <a:endParaRPr lang="uk-UA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0000"/>
                  </a:lnSpc>
                </a:pPr>
                <a:r>
                  <a:rPr lang="uk-UA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uk-UA" sz="2400" b="1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ru-UA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b="1" i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acc>
                    <m:r>
                      <a:rPr lang="uk-UA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uk-UA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uk-UA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uk-UA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uk-UA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uk-UA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uk-UA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uk-UA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uk-UA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e>
                    </m:d>
                    <m:r>
                      <a:rPr lang="uk-UA" sz="2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ru-UA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uk-UA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k-UA" sz="2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uk-UA" sz="2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uk-UA" sz="2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uk-UA" sz="2400" b="1" i="1" smtClean="0">
                                <a:latin typeface="Cambria Math" panose="02040503050406030204" pitchFamily="18" charset="0"/>
                              </a:rPr>
                              <m:t>𝟏𝟏</m:t>
                            </m:r>
                          </m:e>
                        </m:d>
                      </m:e>
                    </m:acc>
                  </m:oMath>
                </a14:m>
                <a:endParaRPr lang="en-US" sz="2400" b="1" i="1" dirty="0">
                  <a:latin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Спростимо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добуток 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ru-UA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ru-RU" sz="2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ru-UA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b="1" i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acc>
                    <m:r>
                      <a:rPr lang="ru-RU" sz="2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ru-R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ru-UA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uk-UA" sz="2400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ru-UA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b="1" i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acc>
                    <m:r>
                      <a:rPr lang="ru-RU" sz="2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UA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ru-UA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  <m:sup>
                        <m:r>
                          <a:rPr lang="uk-UA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uk-UA" sz="2400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uk-UA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ru-UA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2400" b="1" i="1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uk-UA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  <m:sup>
                        <m:r>
                          <a:rPr lang="uk-UA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uk-UA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Маємо різницю скалярних квадратів двох векторів, тому: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UA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ru-UA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  <m:sup>
                        <m:r>
                          <a:rPr lang="uk-UA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uk-UA" sz="2400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uk-UA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ru-UA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2400" b="1" i="1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uk-UA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  <m:sup>
                        <m:r>
                          <a:rPr lang="uk-UA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ru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UA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ru-UA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uk-UA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uk-UA" sz="2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uk-UA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ru-UA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2400" b="1" i="1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acc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uk-UA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  <m:sup>
                        <m:r>
                          <a:rPr lang="uk-UA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uk-UA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UA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(−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</m:rad>
                  </m:oMath>
                </a14:m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ru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UA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ru-UA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uk-UA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ad>
                          <m:radPr>
                            <m:degHide m:val="on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</m:rad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endParaRPr 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UA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2400" b="1" i="1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acc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𝟏𝟏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𝟏𝟒𝟔</m:t>
                        </m:r>
                      </m:e>
                    </m:rad>
                  </m:oMath>
                </a14:m>
                <a:r>
                  <a:rPr lang="en-US" altLang="ru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uk-UA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ru-UA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2400" b="1" i="1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acc>
                        <m:r>
                          <a:rPr lang="en-US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uk-UA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  <m:sup>
                        <m:r>
                          <a:rPr lang="uk-UA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ad>
                          <m:radPr>
                            <m:degHide m:val="on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𝟏𝟒𝟔</m:t>
                            </m:r>
                          </m:e>
                        </m:rad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𝟏𝟒𝟔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ru-UA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uk-UA" altLang="ru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Отже, 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ru-UA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ru-RU" sz="2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ru-UA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b="1" i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acc>
                    <m:r>
                      <a:rPr lang="ru-RU" sz="2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ru-R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b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UA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uk-UA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ru-UA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2400" b="1" i="1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acc>
                      </m:e>
                    </m:d>
                    <m:r>
                      <a:rPr lang="uk-UA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=10−146=−136</m:t>
                    </m:r>
                  </m:oMath>
                </a14:m>
                <a:endParaRPr lang="uk-UA" sz="2400" b="0" dirty="0"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uk-UA" altLang="ru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Відповідь: 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ru-UA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ru-RU" sz="2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ru-UA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b="1" i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acc>
                    <m:r>
                      <a:rPr lang="ru-RU" sz="2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ru-R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UA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uk-UA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ru-UA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2400" b="1" i="1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acc>
                      </m:e>
                    </m:d>
                    <m:r>
                      <a:rPr lang="uk-UA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=−136</m:t>
                    </m:r>
                  </m:oMath>
                </a14:m>
                <a:endParaRPr lang="uk-UA" sz="2400" dirty="0"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D3AF415E-629D-ACDA-EC13-190745C6D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25" y="1833356"/>
                <a:ext cx="10648950" cy="4778168"/>
              </a:xfrm>
              <a:prstGeom prst="rect">
                <a:avLst/>
              </a:prstGeom>
              <a:blipFill>
                <a:blip r:embed="rId5"/>
                <a:stretch>
                  <a:fillRect l="-916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809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5D9E94-C74D-B0E6-909D-64725CC90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Box 28">
                <a:extLst>
                  <a:ext uri="{FF2B5EF4-FFF2-40B4-BE49-F238E27FC236}">
                    <a16:creationId xmlns:a16="http://schemas.microsoft.com/office/drawing/2014/main" id="{E713DF9F-5B1F-7854-3D4D-B5EB8F8D86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0275" y="242014"/>
                <a:ext cx="9277350" cy="156966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ru-UA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Дано: </a:t>
                </a:r>
                <a14:m>
                  <m:oMath xmlns:m="http://schemas.openxmlformats.org/officeDocument/2006/math">
                    <m:r>
                      <a:rPr lang="ru-UA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∠</m:t>
                    </m:r>
                    <m:d>
                      <m:dPr>
                        <m:ctrlPr>
                          <a:rPr lang="ru-U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UA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</m:acc>
                        <m:r>
                          <a:rPr lang="ru-UA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ru-UA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acc>
                      </m:e>
                    </m:d>
                    <m:r>
                      <a:rPr lang="ru-UA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UA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ru-UA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UA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Знайдіть</a:t>
                </a:r>
                <a:r>
                  <a:rPr lang="ru-UA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acc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ru-UA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ru-UA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UA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якщо</a:t>
                </a:r>
                <a:r>
                  <a:rPr lang="uk-UA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457200" indent="-457200">
                  <a:buAutoNum type="arabicParenR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U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UA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ru-UA" sz="240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ru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U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UA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𝛂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=30°</m:t>
                    </m:r>
                  </m:oMath>
                </a14:m>
                <a:endParaRPr lang="uk-UA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AutoNum type="arabicParenR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UA" sz="2400" i="1"/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UA" sz="2400" i="1"/>
                            </m:ctrlPr>
                          </m:accPr>
                          <m:e>
                            <m:r>
                              <a:rPr lang="en-US" sz="2400" i="1"/>
                              <m:t>𝑚</m:t>
                            </m:r>
                          </m:e>
                        </m:acc>
                      </m:e>
                    </m:d>
                    <m:r>
                      <a:rPr lang="en-US" sz="2400" i="1"/>
                      <m:t>=4</m:t>
                    </m:r>
                  </m:oMath>
                </a14:m>
                <a:r>
                  <a:rPr lang="ru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UA" sz="2400" i="1"/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UA" sz="2400" i="1"/>
                            </m:ctrlPr>
                          </m:accPr>
                          <m:e>
                            <m:r>
                              <a:rPr lang="en-US" sz="2400" i="1"/>
                              <m:t>𝑛</m:t>
                            </m:r>
                          </m:e>
                        </m:acc>
                      </m:e>
                    </m:d>
                    <m:r>
                      <a:rPr lang="en-US" sz="2400" i="1"/>
                      <m:t>=5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/>
                      <m:t>𝜂</m:t>
                    </m:r>
                    <m:r>
                      <a:rPr lang="en-US" sz="2400" i="1"/>
                      <m:t>=180°</m:t>
                    </m:r>
                  </m:oMath>
                </a14:m>
                <a:endParaRPr lang="uk-UA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arenR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U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UA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ru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U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UA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=135°</m:t>
                    </m:r>
                  </m:oMath>
                </a14:m>
                <a:endParaRPr lang="ru-UA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 Box 28">
                <a:extLst>
                  <a:ext uri="{FF2B5EF4-FFF2-40B4-BE49-F238E27FC236}">
                    <a16:creationId xmlns:a16="http://schemas.microsoft.com/office/drawing/2014/main" id="{E713DF9F-5B1F-7854-3D4D-B5EB8F8D8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0275" y="242014"/>
                <a:ext cx="9277350" cy="1569660"/>
              </a:xfrm>
              <a:prstGeom prst="rect">
                <a:avLst/>
              </a:prstGeom>
              <a:blipFill>
                <a:blip r:embed="rId3"/>
                <a:stretch>
                  <a:fillRect l="-984" t="-2703" b="-7722"/>
                </a:stretch>
              </a:blipFill>
              <a:ln/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00B83B-2803-A37E-891A-F045BC825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346" y="246476"/>
            <a:ext cx="937029" cy="923512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9987A9-4A27-78B9-736F-3FB823D7E2A9}"/>
              </a:ext>
            </a:extLst>
          </p:cNvPr>
          <p:cNvSpPr txBox="1"/>
          <p:nvPr/>
        </p:nvSpPr>
        <p:spPr>
          <a:xfrm>
            <a:off x="5114356" y="1922463"/>
            <a:ext cx="1667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Розв’язок</a:t>
            </a:r>
            <a:endParaRPr lang="ru-UA" sz="28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A9EDC07-5E86-ED31-9FB0-45E4551EAA5A}"/>
                  </a:ext>
                </a:extLst>
              </p:cNvPr>
              <p:cNvSpPr txBox="1"/>
              <p:nvPr/>
            </p:nvSpPr>
            <p:spPr>
              <a:xfrm>
                <a:off x="880860" y="2445683"/>
                <a:ext cx="10368165" cy="38370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uk-UA" sz="2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Застосуємо означення скалярного добутку між двома векторами:</a:t>
                </a: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rabicParenR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6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</m:acc>
                    <m:r>
                      <a:rPr lang="ru-RU" sz="26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ru-UA" sz="2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</m:acc>
                    <m:r>
                      <a:rPr lang="ru-UA" sz="26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=7∙2∙</m:t>
                    </m:r>
                    <m:func>
                      <m:funcPr>
                        <m:ctrlPr>
                          <a:rPr lang="ru-UA" sz="2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uk-UA" sz="26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ru-UA" sz="26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30°</m:t>
                        </m:r>
                      </m:e>
                    </m:func>
                    <m:r>
                      <a:rPr lang="ru-UA" sz="26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=7∙2∙</m:t>
                    </m:r>
                    <m:f>
                      <m:fPr>
                        <m:ctrlPr>
                          <a:rPr lang="ru-UA" sz="2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UA" sz="26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UA" sz="2600" i="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UA" sz="26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ru-UA" sz="26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6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  <m:rad>
                      <m:radPr>
                        <m:degHide m:val="on"/>
                        <m:ctrlPr>
                          <a:rPr lang="ru-UA" sz="2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6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ru-UA" sz="2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rabicParenR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</m:acc>
                    <m:r>
                      <a:rPr lang="ru-RU" sz="26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ru-UA" sz="2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</m:acc>
                    <m:r>
                      <a:rPr lang="ru-UA" sz="26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=4∙5∙</m:t>
                    </m:r>
                    <m:func>
                      <m:funcPr>
                        <m:ctrlPr>
                          <a:rPr lang="ru-UA" sz="2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uk-UA" sz="26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ru-UA" sz="26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180°</m:t>
                        </m:r>
                      </m:e>
                    </m:func>
                    <m:r>
                      <a:rPr lang="ru-UA" sz="26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UA" sz="26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4∙5∙</m:t>
                    </m:r>
                    <m:d>
                      <m:dPr>
                        <m:ctrlPr>
                          <a:rPr lang="ru-UA" sz="2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UA" sz="26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ru-UA" sz="26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=−20</m:t>
                    </m:r>
                  </m:oMath>
                </a14:m>
                <a:endParaRPr lang="ru-UA" sz="2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rabicParenR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</m:acc>
                    <m:r>
                      <a:rPr lang="ru-RU" sz="26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ru-UA" sz="2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</m:acc>
                    <m:r>
                      <a:rPr lang="ru-UA" sz="26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=2∙4∙</m:t>
                    </m:r>
                    <m:func>
                      <m:funcPr>
                        <m:ctrlPr>
                          <a:rPr lang="ru-UA" sz="2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uk-UA" sz="26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ru-UA" sz="26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135°</m:t>
                        </m:r>
                      </m:e>
                    </m:func>
                    <m:r>
                      <a:rPr lang="ru-UA" sz="26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=2∙4∙</m:t>
                    </m:r>
                    <m:d>
                      <m:dPr>
                        <m:ctrlPr>
                          <a:rPr lang="ru-UA" sz="2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UA" sz="26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UA" sz="26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ru-UA" sz="26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UA" sz="2600" i="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ru-UA" sz="2600" i="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ru-UA" sz="26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=−4</m:t>
                    </m:r>
                    <m:rad>
                      <m:radPr>
                        <m:degHide m:val="on"/>
                        <m:ctrlPr>
                          <a:rPr lang="ru-UA" sz="2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UA" sz="26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uk-UA" sz="2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ctr">
                  <a:lnSpc>
                    <a:spcPct val="150000"/>
                  </a:lnSpc>
                </a:pPr>
                <a:r>
                  <a:rPr lang="uk-UA" sz="26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UA" sz="2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uk-UA" sz="2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ru-UA" sz="2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135°</m:t>
                        </m:r>
                      </m:e>
                    </m:func>
                    <m:r>
                      <a:rPr lang="uk-UA" sz="2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uk-UA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 (</a:t>
                </a:r>
                <a:r>
                  <a:rPr lang="uk-UA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</a:t>
                </a:r>
                <a:r>
                  <a:rPr lang="es-E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0° – </a:t>
                </a:r>
                <a:r>
                  <a:rPr lang="uk-UA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</a:t>
                </a:r>
                <a:r>
                  <a:rPr lang="es-E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°) = </a:t>
                </a:r>
                <a:r>
                  <a:rPr lang="uk-UA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s-E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cos</a:t>
                </a:r>
                <a:r>
                  <a:rPr lang="uk-UA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45</a:t>
                </a:r>
                <a:r>
                  <a:rPr lang="es-E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</a:t>
                </a:r>
                <a:r>
                  <a:rPr lang="uk-UA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ru-UA" sz="2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A9EDC07-5E86-ED31-9FB0-45E4551EAA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860" y="2445683"/>
                <a:ext cx="10368165" cy="3837012"/>
              </a:xfrm>
              <a:prstGeom prst="rect">
                <a:avLst/>
              </a:prstGeom>
              <a:blipFill>
                <a:blip r:embed="rId5"/>
                <a:stretch>
                  <a:fillRect l="-1058" b="-3492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073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86B1E0-F712-80E9-1A85-4E8C4659F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B2AA5C8-D119-EA17-A018-E74C238E9EF9}"/>
                  </a:ext>
                </a:extLst>
              </p:cNvPr>
              <p:cNvSpPr txBox="1"/>
              <p:nvPr/>
            </p:nvSpPr>
            <p:spPr>
              <a:xfrm>
                <a:off x="1349375" y="2710419"/>
                <a:ext cx="9821133" cy="34330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 </a:t>
                </a:r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наслідком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із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скалярного </a:t>
                </a:r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добутку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векторів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якщо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m:rPr>
                        <m:nor/>
                      </m:rPr>
                      <a:rPr lang="uk-UA" sz="2400" b="0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ru-UA" sz="2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m:rPr>
                        <m:nor/>
                      </m:rPr>
                      <a:rPr lang="uk-UA" sz="2400" b="0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ru-UA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то: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m:rPr>
                        <m:nor/>
                      </m:rPr>
                      <a:rPr lang="uk-UA" sz="2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ru-UA" sz="2400" i="1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uk-U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ru-UA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uk-UA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uk-UA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2х</m:t>
                      </m:r>
                      <m:r>
                        <a:rPr lang="uk-U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∙х+</m:t>
                      </m:r>
                      <m:d>
                        <m:dPr>
                          <m:ctrlPr>
                            <a:rPr lang="uk-U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uk-U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−3</m:t>
                          </m:r>
                        </m:e>
                      </m:d>
                      <m:r>
                        <a:rPr lang="uk-U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∙6=0</m:t>
                      </m:r>
                    </m:oMath>
                  </m:oMathPara>
                </a14:m>
                <a:endParaRPr lang="uk-UA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UA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uk-UA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2х</m:t>
                          </m:r>
                        </m:e>
                        <m:sup>
                          <m:r>
                            <a:rPr lang="uk-UA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uk-UA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−18=0</m:t>
                      </m:r>
                    </m:oMath>
                  </m:oMathPara>
                </a14:m>
                <a:endParaRPr lang="uk-UA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UA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uk-UA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2х</m:t>
                          </m:r>
                        </m:e>
                        <m:sup>
                          <m:r>
                            <a:rPr lang="uk-UA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uk-UA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uk-UA" sz="2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18</m:t>
                      </m:r>
                    </m:oMath>
                  </m:oMathPara>
                </a14:m>
                <a:endParaRPr lang="uk-UA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UA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uk-UA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х</m:t>
                        </m:r>
                      </m:e>
                      <m:sup>
                        <m:r>
                          <a:rPr lang="uk-UA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uk-UA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</a:p>
              <a:p>
                <a:pPr algn="ctr"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х</m:t>
                      </m:r>
                      <m:r>
                        <a:rPr lang="uk-UA" sz="2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uk-UA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±</m:t>
                      </m:r>
                      <m:r>
                        <a:rPr lang="uk-U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uk-UA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0000"/>
                  </a:lnSpc>
                </a:pPr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Відповідь: </a:t>
                </a:r>
                <a14:m>
                  <m:oMath xmlns:m="http://schemas.openxmlformats.org/officeDocument/2006/math">
                    <m:r>
                      <a:rPr lang="uk-UA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х</m:t>
                    </m:r>
                    <m:r>
                      <a:rPr lang="uk-UA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uk-UA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±3</m:t>
                    </m:r>
                  </m:oMath>
                </a14:m>
                <a:endParaRPr lang="uk-UA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B2AA5C8-D119-EA17-A018-E74C238E9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375" y="2710419"/>
                <a:ext cx="9821133" cy="3433056"/>
              </a:xfrm>
              <a:prstGeom prst="rect">
                <a:avLst/>
              </a:prstGeom>
              <a:blipFill>
                <a:blip r:embed="rId3"/>
                <a:stretch>
                  <a:fillRect l="-931" b="-3197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Box 28">
                <a:extLst>
                  <a:ext uri="{FF2B5EF4-FFF2-40B4-BE49-F238E27FC236}">
                    <a16:creationId xmlns:a16="http://schemas.microsoft.com/office/drawing/2014/main" id="{4E22CD50-EBCA-85E5-CD43-368892CF05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43125" y="579616"/>
                <a:ext cx="9277350" cy="885563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яких значеннях </a:t>
                </a:r>
                <a:r>
                  <a:rPr lang="uk-UA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 </a:t>
                </a:r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вектори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d>
                      <m:dPr>
                        <m:ctrlPr>
                          <a:rPr lang="en-US" sz="2400" b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;−3</m:t>
                        </m:r>
                      </m:e>
                    </m:d>
                  </m:oMath>
                </a14:m>
                <a:r>
                  <a:rPr lang="uk-UA" sz="2400" b="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та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;6)</m:t>
                    </m:r>
                  </m:oMath>
                </a14:m>
                <a:r>
                  <a:rPr lang="uk-UA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перпендикулярні</a:t>
                </a:r>
                <a:endParaRPr lang="ru-UA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 Box 28">
                <a:extLst>
                  <a:ext uri="{FF2B5EF4-FFF2-40B4-BE49-F238E27FC236}">
                    <a16:creationId xmlns:a16="http://schemas.microsoft.com/office/drawing/2014/main" id="{4E22CD50-EBCA-85E5-CD43-368892CF0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43125" y="579616"/>
                <a:ext cx="9277350" cy="885563"/>
              </a:xfrm>
              <a:prstGeom prst="rect">
                <a:avLst/>
              </a:prstGeom>
              <a:blipFill>
                <a:blip r:embed="rId4"/>
                <a:stretch>
                  <a:fillRect b="-14286"/>
                </a:stretch>
              </a:blipFill>
              <a:ln/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809447-300D-FE03-60C2-E79877103E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346" y="246476"/>
            <a:ext cx="937029" cy="923512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7151AE-7F01-6769-6E21-07033CF0BA27}"/>
              </a:ext>
            </a:extLst>
          </p:cNvPr>
          <p:cNvSpPr txBox="1"/>
          <p:nvPr/>
        </p:nvSpPr>
        <p:spPr>
          <a:xfrm>
            <a:off x="5948078" y="1762287"/>
            <a:ext cx="1667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Розв’язок</a:t>
            </a:r>
            <a:endParaRPr lang="ru-UA" sz="28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30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7F92C3-03FB-ACD4-188A-0840643A9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EBF1ED0-5264-0C22-7A9C-104FF2B2FE34}"/>
                  </a:ext>
                </a:extLst>
              </p:cNvPr>
              <p:cNvSpPr txBox="1"/>
              <p:nvPr/>
            </p:nvSpPr>
            <p:spPr>
              <a:xfrm>
                <a:off x="880860" y="2780857"/>
                <a:ext cx="10607177" cy="39237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ru-RU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Розв’язок</a:t>
                </a:r>
              </a:p>
              <a:p>
                <a:pPr algn="just">
                  <a:lnSpc>
                    <a:spcPct val="11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m:rPr>
                            <m:nor/>
                          </m:rPr>
                          <a:rPr lang="ru-UA" sz="24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∠</m:t>
                        </m:r>
                        <m:r>
                          <m:rPr>
                            <m:nor/>
                          </m:rPr>
                          <a:rPr lang="uk-UA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А</m:t>
                        </m:r>
                      </m:e>
                    </m:func>
                    <m:r>
                      <a:rPr lang="uk-UA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uk-UA" sz="2400" b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ru-UA" sz="2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uk-UA" sz="2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АС</m:t>
                            </m:r>
                          </m:e>
                        </m:acc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acc>
                          <m:accPr>
                            <m:chr m:val="⃗"/>
                            <m:ctrlPr>
                              <a:rPr lang="ru-UA" sz="2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uk-UA" sz="2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АВ</m:t>
                            </m:r>
                          </m:e>
                        </m:acc>
                      </m:num>
                      <m:den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acc>
                          <m:accPr>
                            <m:chr m:val="⃗"/>
                            <m:ctrlPr>
                              <a:rPr lang="ru-UA" sz="2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uk-UA" sz="2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АС</m:t>
                            </m:r>
                          </m:e>
                        </m:acc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∙|</m:t>
                        </m:r>
                        <m:acc>
                          <m:accPr>
                            <m:chr m:val="⃗"/>
                            <m:ctrlPr>
                              <a:rPr lang="ru-UA" sz="2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uk-UA" sz="2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АВ</m:t>
                            </m:r>
                          </m:e>
                        </m:acc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b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400" b="1" i="0" smtClean="0">
                            <a:latin typeface="Cambria Math" panose="02040503050406030204" pitchFamily="18" charset="0"/>
                          </a:rPr>
                          <m:t>АС</m:t>
                        </m:r>
                      </m:e>
                    </m:acc>
                    <m:r>
                      <a:rPr lang="uk-UA" sz="2400" b="1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uk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uk-UA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uk-UA" sz="240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uk-UA" sz="240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uk-UA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uk-UA" sz="240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uk-UA" sz="2400" b="1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 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UA" sz="2400" b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uk-UA" sz="2400" b="1" i="0" smtClean="0">
                                <a:latin typeface="Cambria Math" panose="02040503050406030204" pitchFamily="18" charset="0"/>
                              </a:rPr>
                              <m:t>АС</m:t>
                            </m:r>
                          </m:e>
                        </m:acc>
                      </m:e>
                    </m:d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uk-UA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ad>
                              <m:radPr>
                                <m:degHide m:val="on"/>
                                <m:ctrlPr>
                                  <a:rPr lang="uk-UA" sz="24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uk-UA" sz="2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(−3)</m:t>
                            </m:r>
                          </m:e>
                          <m:sup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27+9</m:t>
                        </m:r>
                      </m:e>
                    </m:ra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36</m:t>
                        </m:r>
                      </m:e>
                    </m:ra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uk-UA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b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400" b="1" i="0" smtClean="0">
                            <a:latin typeface="Cambria Math" panose="02040503050406030204" pitchFamily="18" charset="0"/>
                          </a:rPr>
                          <m:t>АВ</m:t>
                        </m:r>
                      </m:e>
                    </m:acc>
                    <m:d>
                      <m:dPr>
                        <m:ctrlPr>
                          <a:rPr lang="uk-UA" sz="2400" b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240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uk-UA" sz="2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uk-UA" sz="240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uk-UA" sz="240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uk-UA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UA" sz="2400" b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uk-UA" sz="2400" b="1" i="0" smtClean="0">
                                <a:latin typeface="Cambria Math" panose="02040503050406030204" pitchFamily="18" charset="0"/>
                              </a:rPr>
                              <m:t>А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𝐁</m:t>
                            </m:r>
                          </m:e>
                        </m:acc>
                      </m:e>
                    </m:d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sz="2400" b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ad>
                              <m:radPr>
                                <m:degHide m:val="on"/>
                                <m:ctrlPr>
                                  <a:rPr lang="uk-UA" sz="24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uk-UA" sz="240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  <m:r>
                              <a:rPr lang="en-US" sz="2400" i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400" i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48</m:t>
                        </m:r>
                      </m:e>
                    </m:rad>
                    <m:r>
                      <a:rPr lang="en-US" sz="240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n-US" sz="240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m:rPr>
                            <m:nor/>
                          </m:rPr>
                          <a:rPr lang="ru-UA" sz="24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∠</m:t>
                        </m:r>
                        <m:r>
                          <m:rPr>
                            <m:nor/>
                          </m:rPr>
                          <a:rPr lang="uk-UA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А</m:t>
                        </m:r>
                      </m:e>
                    </m:func>
                    <m:r>
                      <a:rPr lang="uk-UA" sz="240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uk-UA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∙3−0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sz="240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36</m:t>
                        </m:r>
                      </m:num>
                      <m:den>
                        <m:r>
                          <a:rPr lang="en-US" sz="2400" i="0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400" i="0" smtClean="0">
                            <a:latin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sz="240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240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отже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UA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4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uk-UA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30</m:t>
                        </m:r>
                      </m:e>
                      <m:sup>
                        <m:r>
                          <a:rPr lang="uk-UA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10000"/>
                  </a:lnSpc>
                </a:pPr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Відповідь: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UA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uk-UA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30</m:t>
                        </m:r>
                      </m:e>
                      <m:sup>
                        <m:r>
                          <a:rPr lang="uk-UA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UA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EBF1ED0-5264-0C22-7A9C-104FF2B2F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860" y="2780857"/>
                <a:ext cx="10607177" cy="3923766"/>
              </a:xfrm>
              <a:prstGeom prst="rect">
                <a:avLst/>
              </a:prstGeom>
              <a:blipFill>
                <a:blip r:embed="rId3"/>
                <a:stretch>
                  <a:fillRect l="-862" t="-932" b="-2640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Box 28">
                <a:extLst>
                  <a:ext uri="{FF2B5EF4-FFF2-40B4-BE49-F238E27FC236}">
                    <a16:creationId xmlns:a16="http://schemas.microsoft.com/office/drawing/2014/main" id="{88A6382B-17D2-64EC-EB5C-2FD02EFA9D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3449" y="272478"/>
                <a:ext cx="9974734" cy="967829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Знайдіть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UA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uk-UA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:r>
                  <a:rPr lang="uk-UA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трикутника з вершинами </a:t>
                </a:r>
                <a:r>
                  <a:rPr lang="uk-UA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:r>
                  <a:rPr lang="uk-UA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(0; 6), </a:t>
                </a:r>
                <a:r>
                  <a:rPr lang="uk-UA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r>
                  <a:rPr lang="uk-UA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uk-UA" sz="2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uk-UA" sz="2600" b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uk-UA" sz="26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uk-UA" sz="2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;6) </m:t>
                    </m:r>
                  </m:oMath>
                </a14:m>
                <a:r>
                  <a:rPr lang="uk-UA" sz="26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та </a:t>
                </a:r>
                <a:r>
                  <a:rPr lang="uk-UA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uk-UA" sz="26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uk-UA" sz="2600" b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uk-UA" sz="26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uk-UA" sz="2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;3</m:t>
                    </m:r>
                  </m:oMath>
                </a14:m>
                <a:r>
                  <a:rPr lang="uk-UA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ru-UA" sz="2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 Box 28">
                <a:extLst>
                  <a:ext uri="{FF2B5EF4-FFF2-40B4-BE49-F238E27FC236}">
                    <a16:creationId xmlns:a16="http://schemas.microsoft.com/office/drawing/2014/main" id="{88A6382B-17D2-64EC-EB5C-2FD02EFA9D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43449" y="272478"/>
                <a:ext cx="9974734" cy="967829"/>
              </a:xfrm>
              <a:prstGeom prst="rect">
                <a:avLst/>
              </a:prstGeom>
              <a:blipFill>
                <a:blip r:embed="rId4"/>
                <a:stretch>
                  <a:fillRect t="-5000" b="-15000"/>
                </a:stretch>
              </a:blipFill>
              <a:ln/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DA8585-251F-D675-6E40-21EC928514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346" y="246476"/>
            <a:ext cx="937029" cy="923512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59BD3C-B2D7-CA58-64E9-5F570292967F}"/>
                  </a:ext>
                </a:extLst>
              </p:cNvPr>
              <p:cNvSpPr txBox="1"/>
              <p:nvPr/>
            </p:nvSpPr>
            <p:spPr>
              <a:xfrm>
                <a:off x="6630816" y="1355339"/>
                <a:ext cx="4067396" cy="12351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Дано: </a:t>
                </a:r>
                <a:r>
                  <a:rPr lang="ru-RU" sz="2400" dirty="0"/>
                  <a:t>∆АВС </a:t>
                </a:r>
              </a:p>
              <a:p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(0; 6), </a:t>
                </a:r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uk-UA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uk-UA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uk-UA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uk-UA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;6)</m:t>
                    </m:r>
                    <m:r>
                      <a:rPr lang="uk-UA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uk-UA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uk-UA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uk-UA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;3</m:t>
                    </m:r>
                  </m:oMath>
                </a14:m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uk-UA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Знайти: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UA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uk-UA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:endParaRPr lang="ru-UA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59BD3C-B2D7-CA58-64E9-5F57029296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816" y="1355339"/>
                <a:ext cx="4067396" cy="1235146"/>
              </a:xfrm>
              <a:prstGeom prst="rect">
                <a:avLst/>
              </a:prstGeom>
              <a:blipFill>
                <a:blip r:embed="rId6"/>
                <a:stretch>
                  <a:fillRect l="-2399" t="-4433" r="-1349" b="-10345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5B5F3D-46AC-BC33-4774-6472693DBD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2757" y="1326682"/>
            <a:ext cx="2507929" cy="134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06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5D3E0F-72AD-D3FA-6EF6-0B51E2B2B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34">
            <a:extLst>
              <a:ext uri="{FF2B5EF4-FFF2-40B4-BE49-F238E27FC236}">
                <a16:creationId xmlns:a16="http://schemas.microsoft.com/office/drawing/2014/main" id="{C2E111FE-1A51-C898-EF88-BEF53478015F}"/>
              </a:ext>
            </a:extLst>
          </p:cNvPr>
          <p:cNvSpPr>
            <a:spLocks/>
          </p:cNvSpPr>
          <p:nvPr/>
        </p:nvSpPr>
        <p:spPr bwMode="auto">
          <a:xfrm>
            <a:off x="5010150" y="2851150"/>
            <a:ext cx="2933700" cy="12700"/>
          </a:xfrm>
          <a:custGeom>
            <a:avLst/>
            <a:gdLst>
              <a:gd name="T0" fmla="*/ 0 w 1848"/>
              <a:gd name="T1" fmla="*/ 0 h 8"/>
              <a:gd name="T2" fmla="*/ 1848 w 1848"/>
              <a:gd name="T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48" h="8">
                <a:moveTo>
                  <a:pt x="0" y="0"/>
                </a:moveTo>
                <a:lnTo>
                  <a:pt x="1848" y="8"/>
                </a:lnTo>
              </a:path>
            </a:pathLst>
          </a:custGeom>
          <a:noFill/>
          <a:ln w="38100" cmpd="sng">
            <a:solidFill>
              <a:srgbClr val="0033CC"/>
            </a:solidFill>
            <a:round/>
            <a:headEnd type="oval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 Box 36">
                <a:extLst>
                  <a:ext uri="{FF2B5EF4-FFF2-40B4-BE49-F238E27FC236}">
                    <a16:creationId xmlns:a16="http://schemas.microsoft.com/office/drawing/2014/main" id="{316C002B-D4DE-851B-89F7-96DDB987E0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95950" y="1428750"/>
                <a:ext cx="609600" cy="5164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b="1" i="1" smtClean="0">
                              <a:solidFill>
                                <a:srgbClr val="3325E3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3325E3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ru-RU" altLang="ru-UA" sz="2400" b="1" i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 Box 36">
                <a:extLst>
                  <a:ext uri="{FF2B5EF4-FFF2-40B4-BE49-F238E27FC236}">
                    <a16:creationId xmlns:a16="http://schemas.microsoft.com/office/drawing/2014/main" id="{316C002B-D4DE-851B-89F7-96DDB987E0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95950" y="1428750"/>
                <a:ext cx="609600" cy="5164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eform 95">
            <a:extLst>
              <a:ext uri="{FF2B5EF4-FFF2-40B4-BE49-F238E27FC236}">
                <a16:creationId xmlns:a16="http://schemas.microsoft.com/office/drawing/2014/main" id="{38A1BF4A-225E-A39B-8054-6689A7DE10BB}"/>
              </a:ext>
            </a:extLst>
          </p:cNvPr>
          <p:cNvSpPr>
            <a:spLocks/>
          </p:cNvSpPr>
          <p:nvPr/>
        </p:nvSpPr>
        <p:spPr bwMode="auto">
          <a:xfrm>
            <a:off x="4997450" y="1327150"/>
            <a:ext cx="1689100" cy="1511300"/>
          </a:xfrm>
          <a:custGeom>
            <a:avLst/>
            <a:gdLst>
              <a:gd name="T0" fmla="*/ 0 w 1064"/>
              <a:gd name="T1" fmla="*/ 952 h 952"/>
              <a:gd name="T2" fmla="*/ 1064 w 1064"/>
              <a:gd name="T3" fmla="*/ 0 h 95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4" h="952">
                <a:moveTo>
                  <a:pt x="0" y="952"/>
                </a:moveTo>
                <a:lnTo>
                  <a:pt x="1064" y="0"/>
                </a:lnTo>
              </a:path>
            </a:pathLst>
          </a:custGeom>
          <a:noFill/>
          <a:ln w="38100" cmpd="sng">
            <a:solidFill>
              <a:srgbClr val="0033CC"/>
            </a:solidFill>
            <a:round/>
            <a:headEnd type="oval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15" name="Freeform 96">
            <a:extLst>
              <a:ext uri="{FF2B5EF4-FFF2-40B4-BE49-F238E27FC236}">
                <a16:creationId xmlns:a16="http://schemas.microsoft.com/office/drawing/2014/main" id="{1494F626-2634-C4FE-DA5C-4E26C3ACCC16}"/>
              </a:ext>
            </a:extLst>
          </p:cNvPr>
          <p:cNvSpPr>
            <a:spLocks/>
          </p:cNvSpPr>
          <p:nvPr/>
        </p:nvSpPr>
        <p:spPr bwMode="auto">
          <a:xfrm>
            <a:off x="4984750" y="2851150"/>
            <a:ext cx="12700" cy="1092200"/>
          </a:xfrm>
          <a:custGeom>
            <a:avLst/>
            <a:gdLst>
              <a:gd name="T0" fmla="*/ 0 w 8"/>
              <a:gd name="T1" fmla="*/ 0 h 688"/>
              <a:gd name="T2" fmla="*/ 8 w 8"/>
              <a:gd name="T3" fmla="*/ 688 h 68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" h="688">
                <a:moveTo>
                  <a:pt x="0" y="0"/>
                </a:moveTo>
                <a:lnTo>
                  <a:pt x="8" y="688"/>
                </a:lnTo>
              </a:path>
            </a:pathLst>
          </a:custGeom>
          <a:noFill/>
          <a:ln w="38100" cmpd="sng">
            <a:solidFill>
              <a:srgbClr val="0033CC"/>
            </a:solidFill>
            <a:round/>
            <a:headEnd type="oval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 Box 98">
                <a:extLst>
                  <a:ext uri="{FF2B5EF4-FFF2-40B4-BE49-F238E27FC236}">
                    <a16:creationId xmlns:a16="http://schemas.microsoft.com/office/drawing/2014/main" id="{C044EA68-AA63-756C-F807-BE275C480B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05550" y="2851150"/>
                <a:ext cx="609600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800" b="1" i="1">
                              <a:solidFill>
                                <a:srgbClr val="3325E3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solidFill>
                                <a:srgbClr val="3325E3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ru-RU" altLang="ru-UA" sz="2800" b="1" i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Text Box 98">
                <a:extLst>
                  <a:ext uri="{FF2B5EF4-FFF2-40B4-BE49-F238E27FC236}">
                    <a16:creationId xmlns:a16="http://schemas.microsoft.com/office/drawing/2014/main" id="{C044EA68-AA63-756C-F807-BE275C480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05550" y="2851150"/>
                <a:ext cx="6096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 Box 101">
                <a:extLst>
                  <a:ext uri="{FF2B5EF4-FFF2-40B4-BE49-F238E27FC236}">
                    <a16:creationId xmlns:a16="http://schemas.microsoft.com/office/drawing/2014/main" id="{8132F207-3DAF-D9A4-B85C-F2A228223B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52950" y="3119110"/>
                <a:ext cx="60960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b="1" i="1" smtClean="0">
                              <a:solidFill>
                                <a:srgbClr val="3325E3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3325E3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acc>
                    </m:oMath>
                  </m:oMathPara>
                </a14:m>
                <a:endParaRPr lang="ru-RU" altLang="ru-UA" sz="2400" b="1" i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Text Box 101">
                <a:extLst>
                  <a:ext uri="{FF2B5EF4-FFF2-40B4-BE49-F238E27FC236}">
                    <a16:creationId xmlns:a16="http://schemas.microsoft.com/office/drawing/2014/main" id="{8132F207-3DAF-D9A4-B85C-F2A228223B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52950" y="3119110"/>
                <a:ext cx="60960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 Box 108">
                <a:extLst>
                  <a:ext uri="{FF2B5EF4-FFF2-40B4-BE49-F238E27FC236}">
                    <a16:creationId xmlns:a16="http://schemas.microsoft.com/office/drawing/2014/main" id="{BD17AFE0-68A9-D7F2-EE53-4CF9F56889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3046" y="3808698"/>
                <a:ext cx="1852614" cy="5872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8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uk-UA" sz="28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ru-UA" sz="28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ru-RU" altLang="ru-UA" sz="2800" b="1" i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26" name="Text Box 108">
                <a:extLst>
                  <a:ext uri="{FF2B5EF4-FFF2-40B4-BE49-F238E27FC236}">
                    <a16:creationId xmlns:a16="http://schemas.microsoft.com/office/drawing/2014/main" id="{BD17AFE0-68A9-D7F2-EE53-4CF9F5688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3046" y="3808698"/>
                <a:ext cx="1852614" cy="587277"/>
              </a:xfrm>
              <a:prstGeom prst="rect">
                <a:avLst/>
              </a:prstGeom>
              <a:blipFill>
                <a:blip r:embed="rId6"/>
                <a:stretch>
                  <a:fillRect b="-291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112">
            <a:extLst>
              <a:ext uri="{FF2B5EF4-FFF2-40B4-BE49-F238E27FC236}">
                <a16:creationId xmlns:a16="http://schemas.microsoft.com/office/drawing/2014/main" id="{BB97D36A-DD1F-295E-62CF-7871C997C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6592" y="4096575"/>
            <a:ext cx="1066800" cy="6858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round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18900000" algn="ctr" rotWithShape="0">
                    <a:srgbClr val="0033CC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&lt; </a:t>
            </a:r>
            <a:r>
              <a:rPr lang="en-US" altLang="ru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0</a:t>
            </a:r>
            <a:endParaRPr lang="ru-RU" altLang="ru-UA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1" name="Text Box 113">
            <a:extLst>
              <a:ext uri="{FF2B5EF4-FFF2-40B4-BE49-F238E27FC236}">
                <a16:creationId xmlns:a16="http://schemas.microsoft.com/office/drawing/2014/main" id="{1BB34131-26DB-F678-9BBF-D983A12ED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2550" y="2530475"/>
            <a:ext cx="55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UA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35</a:t>
            </a:r>
            <a:r>
              <a:rPr lang="en-US" altLang="ru-UA" sz="2000" b="1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endParaRPr lang="ru-RU" altLang="ru-UA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" name="Freeform 114">
            <a:extLst>
              <a:ext uri="{FF2B5EF4-FFF2-40B4-BE49-F238E27FC236}">
                <a16:creationId xmlns:a16="http://schemas.microsoft.com/office/drawing/2014/main" id="{642AD67F-E313-7D77-D1FB-9AF17794D355}"/>
              </a:ext>
            </a:extLst>
          </p:cNvPr>
          <p:cNvSpPr>
            <a:spLocks/>
          </p:cNvSpPr>
          <p:nvPr/>
        </p:nvSpPr>
        <p:spPr bwMode="auto">
          <a:xfrm>
            <a:off x="5010150" y="2851150"/>
            <a:ext cx="152400" cy="152400"/>
          </a:xfrm>
          <a:custGeom>
            <a:avLst/>
            <a:gdLst>
              <a:gd name="T0" fmla="*/ 96 w 96"/>
              <a:gd name="T1" fmla="*/ 0 h 96"/>
              <a:gd name="T2" fmla="*/ 96 w 96"/>
              <a:gd name="T3" fmla="*/ 96 h 96"/>
              <a:gd name="T4" fmla="*/ 0 w 96"/>
              <a:gd name="T5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6" h="96">
                <a:moveTo>
                  <a:pt x="96" y="0"/>
                </a:moveTo>
                <a:lnTo>
                  <a:pt x="96" y="96"/>
                </a:lnTo>
                <a:lnTo>
                  <a:pt x="0" y="96"/>
                </a:lnTo>
              </a:path>
            </a:pathLst>
          </a:custGeom>
          <a:noFill/>
          <a:ln w="19050" cap="flat" cmpd="sng">
            <a:solidFill>
              <a:schemeClr val="tx2"/>
            </a:solidFill>
            <a:prstDash val="solid"/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 Box 121">
                <a:extLst>
                  <a:ext uri="{FF2B5EF4-FFF2-40B4-BE49-F238E27FC236}">
                    <a16:creationId xmlns:a16="http://schemas.microsoft.com/office/drawing/2014/main" id="{47790C25-7748-7041-1998-58EB34B325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8500" y="5026917"/>
                <a:ext cx="1786734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8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uk-UA" sz="28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ru-UA" sz="28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ru-RU" altLang="ru-UA" sz="2800" b="1" i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37" name="Text Box 121">
                <a:extLst>
                  <a:ext uri="{FF2B5EF4-FFF2-40B4-BE49-F238E27FC236}">
                    <a16:creationId xmlns:a16="http://schemas.microsoft.com/office/drawing/2014/main" id="{47790C25-7748-7041-1998-58EB34B325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500" y="5026917"/>
                <a:ext cx="1786734" cy="523220"/>
              </a:xfrm>
              <a:prstGeom prst="rect">
                <a:avLst/>
              </a:prstGeom>
              <a:blipFill>
                <a:blip r:embed="rId7"/>
                <a:stretch>
                  <a:fillRect t="-12941" b="-329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 Box 129">
                <a:extLst>
                  <a:ext uri="{FF2B5EF4-FFF2-40B4-BE49-F238E27FC236}">
                    <a16:creationId xmlns:a16="http://schemas.microsoft.com/office/drawing/2014/main" id="{36F6343B-D799-4CF0-1B9D-115FE32C67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76472" y="4089826"/>
                <a:ext cx="1786734" cy="5872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8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</m:acc>
                    <m:r>
                      <a:rPr lang="uk-UA" sz="28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ru-UA" sz="28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ru-RU" altLang="ru-UA" sz="2800" b="1" i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45" name="Text Box 129">
                <a:extLst>
                  <a:ext uri="{FF2B5EF4-FFF2-40B4-BE49-F238E27FC236}">
                    <a16:creationId xmlns:a16="http://schemas.microsoft.com/office/drawing/2014/main" id="{36F6343B-D799-4CF0-1B9D-115FE32C67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76472" y="4089826"/>
                <a:ext cx="1786734" cy="587277"/>
              </a:xfrm>
              <a:prstGeom prst="rect">
                <a:avLst/>
              </a:prstGeom>
              <a:blipFill>
                <a:blip r:embed="rId8"/>
                <a:stretch>
                  <a:fillRect b="-291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132">
            <a:extLst>
              <a:ext uri="{FF2B5EF4-FFF2-40B4-BE49-F238E27FC236}">
                <a16:creationId xmlns:a16="http://schemas.microsoft.com/office/drawing/2014/main" id="{D2C2A1DA-6A00-7837-A662-B7DEBF709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9928" y="4951121"/>
            <a:ext cx="1066800" cy="6858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round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18900000" algn="ctr" rotWithShape="0">
                    <a:srgbClr val="0033CC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 </a:t>
            </a:r>
            <a:r>
              <a:rPr lang="en-US" altLang="ru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0</a:t>
            </a:r>
            <a:endParaRPr lang="ru-RU" altLang="ru-UA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0" name="Oval 133">
            <a:extLst>
              <a:ext uri="{FF2B5EF4-FFF2-40B4-BE49-F238E27FC236}">
                <a16:creationId xmlns:a16="http://schemas.microsoft.com/office/drawing/2014/main" id="{D286A04F-9FE8-B198-E4AA-49BD9B1A0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2950" y="3790387"/>
            <a:ext cx="1066800" cy="6858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round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18900000" algn="ctr" rotWithShape="0">
                    <a:srgbClr val="0033CC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&gt; </a:t>
            </a:r>
            <a:r>
              <a:rPr lang="en-US" altLang="ru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0</a:t>
            </a:r>
            <a:endParaRPr lang="ru-RU" altLang="ru-UA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9" name="Freeform 142">
            <a:extLst>
              <a:ext uri="{FF2B5EF4-FFF2-40B4-BE49-F238E27FC236}">
                <a16:creationId xmlns:a16="http://schemas.microsoft.com/office/drawing/2014/main" id="{14EEE222-C50B-1F1D-F481-7032CD83408F}"/>
              </a:ext>
            </a:extLst>
          </p:cNvPr>
          <p:cNvSpPr>
            <a:spLocks/>
          </p:cNvSpPr>
          <p:nvPr/>
        </p:nvSpPr>
        <p:spPr bwMode="auto">
          <a:xfrm>
            <a:off x="3079750" y="2838450"/>
            <a:ext cx="1895475" cy="25400"/>
          </a:xfrm>
          <a:custGeom>
            <a:avLst/>
            <a:gdLst>
              <a:gd name="T0" fmla="*/ 1194 w 1194"/>
              <a:gd name="T1" fmla="*/ 16 h 16"/>
              <a:gd name="T2" fmla="*/ 0 w 1194"/>
              <a:gd name="T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194" h="16">
                <a:moveTo>
                  <a:pt x="1194" y="16"/>
                </a:move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0033CC"/>
            </a:solidFill>
            <a:round/>
            <a:headEnd type="oval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 Box 144">
                <a:extLst>
                  <a:ext uri="{FF2B5EF4-FFF2-40B4-BE49-F238E27FC236}">
                    <a16:creationId xmlns:a16="http://schemas.microsoft.com/office/drawing/2014/main" id="{E4190E39-0883-5E98-652C-FF385268F8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00500" y="2387600"/>
                <a:ext cx="609600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800" b="1" i="1" smtClean="0">
                              <a:solidFill>
                                <a:srgbClr val="3325E3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solidFill>
                                <a:srgbClr val="3325E3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acc>
                      <m:r>
                        <a:rPr lang="en-US" sz="2800" b="1" i="1">
                          <a:solidFill>
                            <a:srgbClr val="3325E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altLang="ru-UA" sz="2800" b="1" i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1" name="Text Box 144">
                <a:extLst>
                  <a:ext uri="{FF2B5EF4-FFF2-40B4-BE49-F238E27FC236}">
                    <a16:creationId xmlns:a16="http://schemas.microsoft.com/office/drawing/2014/main" id="{E4190E39-0883-5E98-652C-FF385268F8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00500" y="2387600"/>
                <a:ext cx="60960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 Box 151">
                <a:extLst>
                  <a:ext uri="{FF2B5EF4-FFF2-40B4-BE49-F238E27FC236}">
                    <a16:creationId xmlns:a16="http://schemas.microsoft.com/office/drawing/2014/main" id="{3793F6AC-7D05-6793-6A3C-58AB7CB267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97450" y="5310749"/>
                <a:ext cx="1962149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8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uk-UA" sz="28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ru-UA" sz="28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</m:oMath>
                </a14:m>
                <a:endParaRPr lang="ru-RU" altLang="ru-UA" sz="28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7" name="Text Box 151">
                <a:extLst>
                  <a:ext uri="{FF2B5EF4-FFF2-40B4-BE49-F238E27FC236}">
                    <a16:creationId xmlns:a16="http://schemas.microsoft.com/office/drawing/2014/main" id="{3793F6AC-7D05-6793-6A3C-58AB7CB267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97450" y="5310749"/>
                <a:ext cx="1962149" cy="523220"/>
              </a:xfrm>
              <a:prstGeom prst="rect">
                <a:avLst/>
              </a:prstGeom>
              <a:blipFill>
                <a:blip r:embed="rId10"/>
                <a:stretch>
                  <a:fillRect t="-11628" b="-313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155">
            <a:extLst>
              <a:ext uri="{FF2B5EF4-FFF2-40B4-BE49-F238E27FC236}">
                <a16:creationId xmlns:a16="http://schemas.microsoft.com/office/drawing/2014/main" id="{05197199-F5E5-54FE-95A7-B05DE6105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1211" y="5267129"/>
            <a:ext cx="1066800" cy="6858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round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18900000" algn="ctr" rotWithShape="0">
                    <a:srgbClr val="0033CC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&lt; </a:t>
            </a:r>
            <a:r>
              <a:rPr lang="en-US" altLang="ru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0</a:t>
            </a:r>
            <a:endParaRPr lang="ru-RU" altLang="ru-UA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 Box 161">
                <a:extLst>
                  <a:ext uri="{FF2B5EF4-FFF2-40B4-BE49-F238E27FC236}">
                    <a16:creationId xmlns:a16="http://schemas.microsoft.com/office/drawing/2014/main" id="{805AA7F0-1E10-9CBB-D3D6-7A8E545C78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74925" y="3899752"/>
                <a:ext cx="1908967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8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</m:acc>
                    <m:r>
                      <a:rPr lang="uk-UA" sz="28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ru-UA" sz="28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</m:oMath>
                </a14:m>
                <a:r>
                  <a:rPr lang="ru-RU" altLang="ru-UA" sz="2800" b="1" i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77" name="Text Box 161">
                <a:extLst>
                  <a:ext uri="{FF2B5EF4-FFF2-40B4-BE49-F238E27FC236}">
                    <a16:creationId xmlns:a16="http://schemas.microsoft.com/office/drawing/2014/main" id="{805AA7F0-1E10-9CBB-D3D6-7A8E545C78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74925" y="3899752"/>
                <a:ext cx="1908967" cy="523220"/>
              </a:xfrm>
              <a:prstGeom prst="rect">
                <a:avLst/>
              </a:prstGeom>
              <a:blipFill>
                <a:blip r:embed="rId11"/>
                <a:stretch>
                  <a:fillRect t="-12791" b="-313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Oval 164">
            <a:extLst>
              <a:ext uri="{FF2B5EF4-FFF2-40B4-BE49-F238E27FC236}">
                <a16:creationId xmlns:a16="http://schemas.microsoft.com/office/drawing/2014/main" id="{47E79990-5328-313A-9038-BE7106F54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0768" y="3844521"/>
            <a:ext cx="1066800" cy="6858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round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18900000" algn="ctr" rotWithShape="0">
                    <a:srgbClr val="0033CC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 </a:t>
            </a:r>
            <a:r>
              <a:rPr lang="en-US" altLang="ru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0</a:t>
            </a:r>
            <a:endParaRPr lang="ru-RU" altLang="ru-UA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6" name="Text Box 170">
                <a:extLst>
                  <a:ext uri="{FF2B5EF4-FFF2-40B4-BE49-F238E27FC236}">
                    <a16:creationId xmlns:a16="http://schemas.microsoft.com/office/drawing/2014/main" id="{C529655E-37D3-5802-4B0A-3770C4CF28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74925" y="4985082"/>
                <a:ext cx="1867698" cy="5872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8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uk-UA" sz="28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ru-UA" sz="28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</m:oMath>
                </a14:m>
                <a:r>
                  <a:rPr lang="ru-RU" altLang="ru-UA" sz="2800" b="1" i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86" name="Text Box 170">
                <a:extLst>
                  <a:ext uri="{FF2B5EF4-FFF2-40B4-BE49-F238E27FC236}">
                    <a16:creationId xmlns:a16="http://schemas.microsoft.com/office/drawing/2014/main" id="{C529655E-37D3-5802-4B0A-3770C4CF2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74925" y="4985082"/>
                <a:ext cx="1867698" cy="587277"/>
              </a:xfrm>
              <a:prstGeom prst="rect">
                <a:avLst/>
              </a:prstGeom>
              <a:blipFill>
                <a:blip r:embed="rId12"/>
                <a:stretch>
                  <a:fillRect b="-291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Oval 173">
            <a:extLst>
              <a:ext uri="{FF2B5EF4-FFF2-40B4-BE49-F238E27FC236}">
                <a16:creationId xmlns:a16="http://schemas.microsoft.com/office/drawing/2014/main" id="{CB24BF56-9E6A-0007-9771-98FC578C3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7590" y="4954731"/>
            <a:ext cx="1066800" cy="6858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round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18900000" algn="ctr" rotWithShape="0">
                    <a:srgbClr val="0033CC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&lt; </a:t>
            </a:r>
            <a:r>
              <a:rPr lang="en-US" altLang="ru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0</a:t>
            </a:r>
            <a:endParaRPr lang="ru-RU" altLang="ru-UA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1" name="Text Box 174">
            <a:extLst>
              <a:ext uri="{FF2B5EF4-FFF2-40B4-BE49-F238E27FC236}">
                <a16:creationId xmlns:a16="http://schemas.microsoft.com/office/drawing/2014/main" id="{DCAFE864-98DB-32DD-82A2-D2DF484C8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2" y="294967"/>
            <a:ext cx="7673974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побудовою векторів визначте знак їх скалярного добутку</a:t>
            </a:r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9A0C74BE-787F-5AFB-E711-D62B60FD503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" y="311150"/>
            <a:ext cx="835025" cy="835025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3" name="Text Box 108">
                <a:extLst>
                  <a:ext uri="{FF2B5EF4-FFF2-40B4-BE49-F238E27FC236}">
                    <a16:creationId xmlns:a16="http://schemas.microsoft.com/office/drawing/2014/main" id="{70BDABE7-AB61-E7E0-1DDA-92123A7269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6826" y="4268765"/>
                <a:ext cx="3185721" cy="4810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uk-UA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бо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UA" sz="22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ru-UA" sz="220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acc>
                    <m:r>
                      <a:rPr lang="uk-UA" sz="22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ru-UA" sz="22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200" b="0" i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acc>
                    <m:r>
                      <a:rPr lang="en-US" sz="22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altLang="ru-UA" sz="22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ru-RU" altLang="ru-UA" sz="2200" dirty="0" err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гострий</a:t>
                </a:r>
                <a:r>
                  <a:rPr lang="ru-RU" altLang="ru-UA" sz="22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93" name="Text Box 108">
                <a:extLst>
                  <a:ext uri="{FF2B5EF4-FFF2-40B4-BE49-F238E27FC236}">
                    <a16:creationId xmlns:a16="http://schemas.microsoft.com/office/drawing/2014/main" id="{70BDABE7-AB61-E7E0-1DDA-92123A726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6826" y="4268765"/>
                <a:ext cx="3185721" cy="481094"/>
              </a:xfrm>
              <a:prstGeom prst="rect">
                <a:avLst/>
              </a:prstGeom>
              <a:blipFill>
                <a:blip r:embed="rId14"/>
                <a:stretch>
                  <a:fillRect b="-329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4" name="Text Box 108">
                <a:extLst>
                  <a:ext uri="{FF2B5EF4-FFF2-40B4-BE49-F238E27FC236}">
                    <a16:creationId xmlns:a16="http://schemas.microsoft.com/office/drawing/2014/main" id="{5E1356C1-0355-6F08-0788-A5600E6F4B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5876" y="5472319"/>
                <a:ext cx="3185721" cy="430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uk-UA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бо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UA" sz="22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ru-UA" sz="220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acc>
                    <m:r>
                      <a:rPr lang="uk-UA" sz="22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ru-UA" sz="22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acc>
                    <m:r>
                      <a:rPr lang="en-US" sz="22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altLang="ru-UA" sz="22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ru-RU" altLang="ru-UA" sz="2200" dirty="0" err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прямий</a:t>
                </a:r>
                <a:r>
                  <a:rPr lang="ru-RU" altLang="ru-UA" sz="22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94" name="Text Box 108">
                <a:extLst>
                  <a:ext uri="{FF2B5EF4-FFF2-40B4-BE49-F238E27FC236}">
                    <a16:creationId xmlns:a16="http://schemas.microsoft.com/office/drawing/2014/main" id="{5E1356C1-0355-6F08-0788-A5600E6F4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876" y="5472319"/>
                <a:ext cx="3185721" cy="430887"/>
              </a:xfrm>
              <a:prstGeom prst="rect">
                <a:avLst/>
              </a:prstGeom>
              <a:blipFill>
                <a:blip r:embed="rId15"/>
                <a:stretch>
                  <a:fillRect t="-14286" b="-357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5" name="Text Box 108">
                <a:extLst>
                  <a:ext uri="{FF2B5EF4-FFF2-40B4-BE49-F238E27FC236}">
                    <a16:creationId xmlns:a16="http://schemas.microsoft.com/office/drawing/2014/main" id="{0B38ECB5-5E54-3319-342D-BBDC136124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58129" y="4560911"/>
                <a:ext cx="3185721" cy="4810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uk-UA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бо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UA" sz="22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ru-UA" sz="220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acc>
                    <m:r>
                      <a:rPr lang="uk-UA" sz="22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ru-UA" sz="22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200" b="0" i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acc>
                    <m:r>
                      <a:rPr lang="en-US" sz="22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altLang="ru-UA" sz="22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ru-RU" altLang="ru-UA" sz="2200" dirty="0" err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тупий</a:t>
                </a:r>
                <a:r>
                  <a:rPr lang="ru-RU" altLang="ru-UA" sz="22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95" name="Text Box 108">
                <a:extLst>
                  <a:ext uri="{FF2B5EF4-FFF2-40B4-BE49-F238E27FC236}">
                    <a16:creationId xmlns:a16="http://schemas.microsoft.com/office/drawing/2014/main" id="{0B38ECB5-5E54-3319-342D-BBDC13612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58129" y="4560911"/>
                <a:ext cx="3185721" cy="481094"/>
              </a:xfrm>
              <a:prstGeom prst="rect">
                <a:avLst/>
              </a:prstGeom>
              <a:blipFill>
                <a:blip r:embed="rId16"/>
                <a:stretch>
                  <a:fillRect b="-329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6" name="Text Box 108">
                <a:extLst>
                  <a:ext uri="{FF2B5EF4-FFF2-40B4-BE49-F238E27FC236}">
                    <a16:creationId xmlns:a16="http://schemas.microsoft.com/office/drawing/2014/main" id="{A173E252-0416-B4FD-9133-5E2D281BAF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68350" y="5753823"/>
                <a:ext cx="3185721" cy="4810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uk-UA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бо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UA" sz="22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ru-UA" sz="220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acc>
                    <m:r>
                      <a:rPr lang="uk-UA" sz="22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ru-UA" sz="22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200" b="0" i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acc>
                    <m:r>
                      <a:rPr lang="en-US" sz="22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altLang="ru-UA" sz="22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ru-RU" altLang="ru-UA" sz="2200" dirty="0" err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гострий</a:t>
                </a:r>
                <a:r>
                  <a:rPr lang="ru-RU" altLang="ru-UA" sz="22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96" name="Text Box 108">
                <a:extLst>
                  <a:ext uri="{FF2B5EF4-FFF2-40B4-BE49-F238E27FC236}">
                    <a16:creationId xmlns:a16="http://schemas.microsoft.com/office/drawing/2014/main" id="{A173E252-0416-B4FD-9133-5E2D281BA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68350" y="5753823"/>
                <a:ext cx="3185721" cy="481094"/>
              </a:xfrm>
              <a:prstGeom prst="rect">
                <a:avLst/>
              </a:prstGeom>
              <a:blipFill>
                <a:blip r:embed="rId17"/>
                <a:stretch>
                  <a:fillRect b="-329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ext Box 108">
                <a:extLst>
                  <a:ext uri="{FF2B5EF4-FFF2-40B4-BE49-F238E27FC236}">
                    <a16:creationId xmlns:a16="http://schemas.microsoft.com/office/drawing/2014/main" id="{FF094D8B-021A-84CE-484E-AD63177E6D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47014" y="4298620"/>
                <a:ext cx="3185721" cy="430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uk-UA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бо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UA" sz="22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ru-UA" sz="220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uk-UA" sz="2200" b="0" i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с</m:t>
                        </m:r>
                      </m:e>
                    </m:acc>
                    <m:r>
                      <a:rPr lang="uk-UA" sz="22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ru-UA" sz="22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</m:acc>
                    <m:r>
                      <a:rPr lang="en-US" sz="22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altLang="ru-UA" sz="22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ru-RU" altLang="ru-UA" sz="2200" dirty="0" err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прямий</a:t>
                </a:r>
                <a:r>
                  <a:rPr lang="ru-RU" altLang="ru-UA" sz="22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97" name="Text Box 108">
                <a:extLst>
                  <a:ext uri="{FF2B5EF4-FFF2-40B4-BE49-F238E27FC236}">
                    <a16:creationId xmlns:a16="http://schemas.microsoft.com/office/drawing/2014/main" id="{FF094D8B-021A-84CE-484E-AD63177E6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47014" y="4298620"/>
                <a:ext cx="3185721" cy="430887"/>
              </a:xfrm>
              <a:prstGeom prst="rect">
                <a:avLst/>
              </a:prstGeom>
              <a:blipFill>
                <a:blip r:embed="rId18"/>
                <a:stretch>
                  <a:fillRect t="-14085" b="-352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8" name="Text Box 108">
                <a:extLst>
                  <a:ext uri="{FF2B5EF4-FFF2-40B4-BE49-F238E27FC236}">
                    <a16:creationId xmlns:a16="http://schemas.microsoft.com/office/drawing/2014/main" id="{FB6212C0-B177-4796-C9B4-9D5263D5D1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10403" y="5430335"/>
                <a:ext cx="3185721" cy="4810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uk-UA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бо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UA" sz="22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ru-UA" sz="220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acc>
                    <m:r>
                      <a:rPr lang="uk-UA" sz="22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ru-UA" sz="22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</m:acc>
                    <m:r>
                      <a:rPr lang="en-US" sz="22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altLang="ru-UA" sz="22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ru-RU" altLang="ru-UA" sz="2200" dirty="0" err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тупий</a:t>
                </a:r>
                <a:r>
                  <a:rPr lang="ru-RU" altLang="ru-UA" sz="22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98" name="Text Box 108">
                <a:extLst>
                  <a:ext uri="{FF2B5EF4-FFF2-40B4-BE49-F238E27FC236}">
                    <a16:creationId xmlns:a16="http://schemas.microsoft.com/office/drawing/2014/main" id="{FB6212C0-B177-4796-C9B4-9D5263D5D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10403" y="5430335"/>
                <a:ext cx="3185721" cy="481094"/>
              </a:xfrm>
              <a:prstGeom prst="rect">
                <a:avLst/>
              </a:prstGeom>
              <a:blipFill>
                <a:blip r:embed="rId19"/>
                <a:stretch>
                  <a:fillRect b="-329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525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9" grpId="0"/>
      <p:bldP spid="50" grpId="0"/>
      <p:bldP spid="72" grpId="0"/>
      <p:bldP spid="81" grpId="0"/>
      <p:bldP spid="90" grpId="0"/>
      <p:bldP spid="93" grpId="0"/>
      <p:bldP spid="94" grpId="0"/>
      <p:bldP spid="95" grpId="0"/>
      <p:bldP spid="96" grpId="0"/>
      <p:bldP spid="97" grpId="0"/>
      <p:bldP spid="9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5C14DC-2416-8F6E-B291-129082236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A739C44E-A1F3-AC9E-A581-5709CF163B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15137" r="30451" b="14400"/>
          <a:stretch>
            <a:fillRect/>
          </a:stretch>
        </p:blipFill>
        <p:spPr bwMode="auto">
          <a:xfrm>
            <a:off x="319136" y="228601"/>
            <a:ext cx="1309640" cy="1289946"/>
          </a:xfrm>
          <a:prstGeom prst="rect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CC7A92AC-2BA7-D257-FCAD-6D53D9455BB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562824" y="2356402"/>
            <a:ext cx="9066351" cy="1143000"/>
          </a:xfrm>
        </p:spPr>
        <p:txBody>
          <a:bodyPr>
            <a:noAutofit/>
          </a:bodyPr>
          <a:lstStyle/>
          <a:p>
            <a:pPr algn="ctr"/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Виміряй свої бажання, </a:t>
            </a:r>
            <a:b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зважуй свої думки, </a:t>
            </a:r>
            <a:b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перелічи свої слова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9824022-7BD8-2BA8-32FF-3409A331F0E4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6570207" y="4501598"/>
            <a:ext cx="3983038" cy="749300"/>
          </a:xfrm>
        </p:spPr>
        <p:txBody>
          <a:bodyPr/>
          <a:lstStyle/>
          <a:p>
            <a:pPr algn="r" eaLnBrk="1" hangingPunct="1">
              <a:buFont typeface="Arial" panose="020B0604020202020204" pitchFamily="34" charset="0"/>
              <a:buNone/>
            </a:pPr>
            <a:r>
              <a:rPr lang="ru-RU" altLang="ru-UA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Піфагор</a:t>
            </a:r>
            <a:endParaRPr lang="ru-RU" altLang="ru-UA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50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C035A79-58B5-F9FB-F20A-23966F392989}"/>
              </a:ext>
            </a:extLst>
          </p:cNvPr>
          <p:cNvSpPr txBox="1">
            <a:spLocks/>
          </p:cNvSpPr>
          <p:nvPr/>
        </p:nvSpPr>
        <p:spPr>
          <a:xfrm>
            <a:off x="1162050" y="232304"/>
            <a:ext cx="9302750" cy="720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Мета заняття</a:t>
            </a:r>
            <a:endParaRPr lang="ru-UA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9764CD55-0D01-38D2-E7A3-AF31B75FE0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8213476"/>
              </p:ext>
            </p:extLst>
          </p:nvPr>
        </p:nvGraphicFramePr>
        <p:xfrm>
          <a:off x="1673224" y="742950"/>
          <a:ext cx="9356725" cy="598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Сформированное изображение">
            <a:extLst>
              <a:ext uri="{FF2B5EF4-FFF2-40B4-BE49-F238E27FC236}">
                <a16:creationId xmlns:a16="http://schemas.microsoft.com/office/drawing/2014/main" id="{C149FE7B-C6BF-235A-DE9F-0C2492CE6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3516" r="991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71450" y="2339446"/>
            <a:ext cx="2882900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67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88BDB3-B24E-AFF2-FC67-2DCEF3455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Знак питання: векторна графіка, зображення, Знак питання малюнки | Скачати  з Depositphotos">
            <a:extLst>
              <a:ext uri="{FF2B5EF4-FFF2-40B4-BE49-F238E27FC236}">
                <a16:creationId xmlns:a16="http://schemas.microsoft.com/office/drawing/2014/main" id="{37E71EA7-CD6E-41F8-7D38-70CDE105B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0444" l="89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50" y="1961200"/>
            <a:ext cx="1658518" cy="166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F7B9F613-8053-A331-DE16-64EA4E2044B0}"/>
              </a:ext>
            </a:extLst>
          </p:cNvPr>
          <p:cNvSpPr txBox="1">
            <a:spLocks/>
          </p:cNvSpPr>
          <p:nvPr/>
        </p:nvSpPr>
        <p:spPr>
          <a:xfrm>
            <a:off x="1162050" y="232304"/>
            <a:ext cx="9302750" cy="720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Пригадайте</a:t>
            </a:r>
            <a:endParaRPr lang="ru-UA" sz="4800" b="1" dirty="0">
              <a:ln w="9525">
                <a:solidFill>
                  <a:schemeClr val="bg1"/>
                </a:solidFill>
                <a:prstDash val="solid"/>
              </a:ln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44B4470-D214-7DA9-492E-457A302A42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6644" y="2529840"/>
            <a:ext cx="2797387" cy="419608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BD9230E-884D-BE62-ACDC-624511EE5AB1}"/>
              </a:ext>
            </a:extLst>
          </p:cNvPr>
          <p:cNvSpPr txBox="1"/>
          <p:nvPr/>
        </p:nvSpPr>
        <p:spPr>
          <a:xfrm>
            <a:off x="1849068" y="2079214"/>
            <a:ext cx="975882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ненульових вектори називаються колінеарними, якщо…</a:t>
            </a:r>
            <a:endParaRPr lang="ru-UA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7B5F1E-8EB3-57D1-D59B-902F6893B9A3}"/>
              </a:ext>
            </a:extLst>
          </p:cNvPr>
          <p:cNvSpPr txBox="1"/>
          <p:nvPr/>
        </p:nvSpPr>
        <p:spPr>
          <a:xfrm>
            <a:off x="897081" y="1029408"/>
            <a:ext cx="644355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Вектори називаються рівними, якщо…</a:t>
            </a:r>
            <a:endParaRPr lang="ru-UA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71D0C1-9B65-F555-626C-E32ECBBB6C56}"/>
              </a:ext>
            </a:extLst>
          </p:cNvPr>
          <p:cNvSpPr txBox="1"/>
          <p:nvPr/>
        </p:nvSpPr>
        <p:spPr>
          <a:xfrm>
            <a:off x="2276262" y="3356072"/>
            <a:ext cx="593880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Нуль-вектором називають вектор…</a:t>
            </a:r>
            <a:endParaRPr lang="ru-UA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00D15B-D6BC-09B6-A585-71202B43596B}"/>
              </a:ext>
            </a:extLst>
          </p:cNvPr>
          <p:cNvSpPr txBox="1"/>
          <p:nvPr/>
        </p:nvSpPr>
        <p:spPr>
          <a:xfrm>
            <a:off x="6777520" y="953029"/>
            <a:ext cx="4976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вони </a:t>
            </a:r>
            <a:r>
              <a:rPr lang="uk-UA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співнапрямлені</a:t>
            </a:r>
            <a:r>
              <a:rPr lang="uk-UA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їх модулі рівні</a:t>
            </a:r>
            <a:endParaRPr lang="ru-UA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C95C0A-FC10-38E9-A4A3-E3A83B53BAC5}"/>
              </a:ext>
            </a:extLst>
          </p:cNvPr>
          <p:cNvSpPr txBox="1"/>
          <p:nvPr/>
        </p:nvSpPr>
        <p:spPr>
          <a:xfrm>
            <a:off x="2752724" y="2538530"/>
            <a:ext cx="10106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вони лежать на одній прямій або на паралельних прямих</a:t>
            </a:r>
            <a:endParaRPr lang="ru-UA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CC087D-95E5-4689-441B-09A80FC4E6AE}"/>
              </a:ext>
            </a:extLst>
          </p:cNvPr>
          <p:cNvSpPr txBox="1"/>
          <p:nvPr/>
        </p:nvSpPr>
        <p:spPr>
          <a:xfrm>
            <a:off x="5597594" y="3717935"/>
            <a:ext cx="6594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його початок та кінець збігаються</a:t>
            </a:r>
            <a:endParaRPr lang="ru-UA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2D08EF-641C-D64D-D83D-53044D942DC7}"/>
              </a:ext>
            </a:extLst>
          </p:cNvPr>
          <p:cNvSpPr txBox="1"/>
          <p:nvPr/>
        </p:nvSpPr>
        <p:spPr>
          <a:xfrm>
            <a:off x="2200062" y="4513590"/>
            <a:ext cx="53997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Довжиною </a:t>
            </a:r>
            <a:r>
              <a:rPr lang="uk-UA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вектора</a:t>
            </a:r>
            <a:r>
              <a:rPr lang="uk-UA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називають…</a:t>
            </a:r>
            <a:endParaRPr lang="ru-UA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B9BDCD-E2B0-2624-EC9B-21CD3046BDC6}"/>
              </a:ext>
            </a:extLst>
          </p:cNvPr>
          <p:cNvSpPr txBox="1"/>
          <p:nvPr/>
        </p:nvSpPr>
        <p:spPr>
          <a:xfrm>
            <a:off x="5521394" y="4875453"/>
            <a:ext cx="6594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відстань між його початком та кінцем</a:t>
            </a:r>
            <a:endParaRPr lang="ru-UA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A4185F-9187-7A4C-F092-DF0161C0D60E}"/>
              </a:ext>
            </a:extLst>
          </p:cNvPr>
          <p:cNvSpPr txBox="1"/>
          <p:nvPr/>
        </p:nvSpPr>
        <p:spPr>
          <a:xfrm>
            <a:off x="2038137" y="5574673"/>
            <a:ext cx="749160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Довжино та напрям </a:t>
            </a:r>
            <a:r>
              <a:rPr lang="uk-UA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вектора</a:t>
            </a:r>
            <a:r>
              <a:rPr lang="uk-UA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залежать від…</a:t>
            </a:r>
            <a:endParaRPr lang="ru-UA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CF4843-0A0B-7610-A58B-244E044C9750}"/>
              </a:ext>
            </a:extLst>
          </p:cNvPr>
          <p:cNvSpPr txBox="1"/>
          <p:nvPr/>
        </p:nvSpPr>
        <p:spPr>
          <a:xfrm>
            <a:off x="3905250" y="5936536"/>
            <a:ext cx="804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 його початку в системі координат</a:t>
            </a:r>
            <a:endParaRPr lang="ru-UA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Знак питання | Різне-всяке">
            <a:extLst>
              <a:ext uri="{FF2B5EF4-FFF2-40B4-BE49-F238E27FC236}">
                <a16:creationId xmlns:a16="http://schemas.microsoft.com/office/drawing/2014/main" id="{33DB88BA-0E9C-8EC3-A5F4-26286FAD36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43" y="214871"/>
            <a:ext cx="844550" cy="84455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8408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/>
      <p:bldP spid="21" grpId="0"/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BCC3DC-1FAB-402B-7547-9019DDB68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85">
            <a:extLst>
              <a:ext uri="{FF2B5EF4-FFF2-40B4-BE49-F238E27FC236}">
                <a16:creationId xmlns:a16="http://schemas.microsoft.com/office/drawing/2014/main" id="{EC14ADC0-3705-6C1E-A3CE-0B5DAF74B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0" y="371694"/>
            <a:ext cx="5638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UA" sz="3200" b="1" dirty="0" err="1">
                <a:solidFill>
                  <a:srgbClr val="3325E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Скалярний</a:t>
            </a:r>
            <a:r>
              <a:rPr lang="ru-RU" altLang="ru-UA" sz="3200" b="1" dirty="0">
                <a:solidFill>
                  <a:srgbClr val="3325E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altLang="ru-UA" sz="3200" b="1" dirty="0" err="1">
                <a:solidFill>
                  <a:srgbClr val="3325E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добуток</a:t>
            </a:r>
            <a:r>
              <a:rPr lang="ru-RU" altLang="ru-UA" sz="3200" b="1" dirty="0">
                <a:solidFill>
                  <a:srgbClr val="3325E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 в </a:t>
            </a:r>
            <a:r>
              <a:rPr lang="ru-RU" altLang="ru-UA" sz="3200" b="1" dirty="0" err="1">
                <a:solidFill>
                  <a:srgbClr val="3325E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фізиці</a:t>
            </a:r>
            <a:r>
              <a:rPr lang="ru-RU" altLang="ru-UA" sz="3200" b="1" dirty="0">
                <a:solidFill>
                  <a:srgbClr val="3325E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          </a:t>
            </a:r>
          </a:p>
        </p:txBody>
      </p:sp>
      <p:grpSp>
        <p:nvGrpSpPr>
          <p:cNvPr id="11" name="Group 127">
            <a:extLst>
              <a:ext uri="{FF2B5EF4-FFF2-40B4-BE49-F238E27FC236}">
                <a16:creationId xmlns:a16="http://schemas.microsoft.com/office/drawing/2014/main" id="{F970312B-F16B-7B43-70AE-F0CA90B3CFCF}"/>
              </a:ext>
            </a:extLst>
          </p:cNvPr>
          <p:cNvGrpSpPr>
            <a:grpSpLocks/>
          </p:cNvGrpSpPr>
          <p:nvPr/>
        </p:nvGrpSpPr>
        <p:grpSpPr bwMode="auto">
          <a:xfrm>
            <a:off x="3790950" y="4953795"/>
            <a:ext cx="5181600" cy="708025"/>
            <a:chOff x="1632" y="2194"/>
            <a:chExt cx="3264" cy="446"/>
          </a:xfrm>
        </p:grpSpPr>
        <p:sp>
          <p:nvSpPr>
            <p:cNvPr id="12" name="Text Box 97">
              <a:extLst>
                <a:ext uri="{FF2B5EF4-FFF2-40B4-BE49-F238E27FC236}">
                  <a16:creationId xmlns:a16="http://schemas.microsoft.com/office/drawing/2014/main" id="{8CE13EB2-AA42-F6E7-56E9-452AA1911F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2194"/>
              <a:ext cx="326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ru-UA" sz="40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A =  </a:t>
              </a:r>
              <a:r>
                <a:rPr lang="en-US" altLang="ru-UA" sz="36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F</a:t>
              </a:r>
              <a:r>
                <a:rPr lang="en-US" altLang="ru-UA" sz="40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   </a:t>
              </a:r>
              <a:r>
                <a:rPr lang="en-US" altLang="ru-UA" sz="36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MN</a:t>
              </a:r>
              <a:r>
                <a:rPr lang="en-US" altLang="ru-UA" sz="40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en-US" altLang="ru-UA" sz="4000" b="1" i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cos</a:t>
              </a:r>
              <a:r>
                <a:rPr lang="en-US" altLang="ru-UA" sz="40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 </a:t>
              </a:r>
              <a:endParaRPr lang="ru-RU" altLang="ru-UA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3" name="Freeform 31">
              <a:extLst>
                <a:ext uri="{FF2B5EF4-FFF2-40B4-BE49-F238E27FC236}">
                  <a16:creationId xmlns:a16="http://schemas.microsoft.com/office/drawing/2014/main" id="{BFA9989C-9751-4295-AE7D-2D6B9CCD5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" y="2300"/>
              <a:ext cx="1" cy="264"/>
            </a:xfrm>
            <a:custGeom>
              <a:avLst/>
              <a:gdLst>
                <a:gd name="T0" fmla="*/ 0 w 1"/>
                <a:gd name="T1" fmla="*/ 0 h 264"/>
                <a:gd name="T2" fmla="*/ 0 w 1"/>
                <a:gd name="T3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264">
                  <a:moveTo>
                    <a:pt x="0" y="0"/>
                  </a:moveTo>
                  <a:lnTo>
                    <a:pt x="0" y="264"/>
                  </a:lnTo>
                </a:path>
              </a:pathLst>
            </a:custGeom>
            <a:noFill/>
            <a:ln w="19050" cap="flat" cmpd="sng">
              <a:solidFill>
                <a:srgbClr val="0033CC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UA"/>
            </a:p>
          </p:txBody>
        </p:sp>
        <p:graphicFrame>
          <p:nvGraphicFramePr>
            <p:cNvPr id="14" name="Object 32">
              <a:extLst>
                <a:ext uri="{FF2B5EF4-FFF2-40B4-BE49-F238E27FC236}">
                  <a16:creationId xmlns:a16="http://schemas.microsoft.com/office/drawing/2014/main" id="{DA406811-4360-2046-2692-B52FDC1DB67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92" y="2348"/>
            <a:ext cx="168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3" imgW="75960" imgH="75960" progId="Equation.3">
                    <p:embed/>
                  </p:oleObj>
                </mc:Choice>
                <mc:Fallback>
                  <p:oleObj name="Формула" r:id="rId3" imgW="75960" imgH="75960" progId="Equation.3">
                    <p:embed/>
                    <p:pic>
                      <p:nvPicPr>
                        <p:cNvPr id="706592" name="Object 32">
                          <a:extLst>
                            <a:ext uri="{FF2B5EF4-FFF2-40B4-BE49-F238E27FC236}">
                              <a16:creationId xmlns:a16="http://schemas.microsoft.com/office/drawing/2014/main" id="{AF6426CC-A9F4-0818-6DED-F88572E4679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2" y="2348"/>
                          <a:ext cx="168" cy="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Freeform 98">
              <a:extLst>
                <a:ext uri="{FF2B5EF4-FFF2-40B4-BE49-F238E27FC236}">
                  <a16:creationId xmlns:a16="http://schemas.microsoft.com/office/drawing/2014/main" id="{C6263912-FF6C-FBF9-9AA6-2AA6B3CED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7" y="2249"/>
              <a:ext cx="207" cy="3"/>
            </a:xfrm>
            <a:custGeom>
              <a:avLst/>
              <a:gdLst>
                <a:gd name="T0" fmla="*/ 0 w 207"/>
                <a:gd name="T1" fmla="*/ 0 h 3"/>
                <a:gd name="T2" fmla="*/ 207 w 207"/>
                <a:gd name="T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7" h="3">
                  <a:moveTo>
                    <a:pt x="0" y="0"/>
                  </a:moveTo>
                  <a:lnTo>
                    <a:pt x="207" y="3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16" name="Freeform 99">
              <a:extLst>
                <a:ext uri="{FF2B5EF4-FFF2-40B4-BE49-F238E27FC236}">
                  <a16:creationId xmlns:a16="http://schemas.microsoft.com/office/drawing/2014/main" id="{E06EE780-4E60-4F70-3773-070A72DBB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2" y="2249"/>
              <a:ext cx="376" cy="3"/>
            </a:xfrm>
            <a:custGeom>
              <a:avLst/>
              <a:gdLst>
                <a:gd name="T0" fmla="*/ 0 w 376"/>
                <a:gd name="T1" fmla="*/ 3 h 3"/>
                <a:gd name="T2" fmla="*/ 376 w 376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6" h="3">
                  <a:moveTo>
                    <a:pt x="0" y="3"/>
                  </a:moveTo>
                  <a:lnTo>
                    <a:pt x="376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17" name="AutoShape 102">
              <a:extLst>
                <a:ext uri="{FF2B5EF4-FFF2-40B4-BE49-F238E27FC236}">
                  <a16:creationId xmlns:a16="http://schemas.microsoft.com/office/drawing/2014/main" id="{9B9B92F8-3DE3-C21F-0798-42531DAA7E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888" y="2300"/>
              <a:ext cx="288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18" name="Rectangle 104">
              <a:extLst>
                <a:ext uri="{FF2B5EF4-FFF2-40B4-BE49-F238E27FC236}">
                  <a16:creationId xmlns:a16="http://schemas.microsoft.com/office/drawing/2014/main" id="{06BE38CE-35AC-AA19-93DC-5ED009BF41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2194"/>
              <a:ext cx="188" cy="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UA" sz="3900" b="1" i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anose="05050102010706020507" pitchFamily="18" charset="2"/>
                </a:rPr>
                <a:t>j</a:t>
              </a:r>
              <a:endParaRPr lang="ru-RU" altLang="ru-UA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9" name="Freeform 105">
              <a:extLst>
                <a:ext uri="{FF2B5EF4-FFF2-40B4-BE49-F238E27FC236}">
                  <a16:creationId xmlns:a16="http://schemas.microsoft.com/office/drawing/2014/main" id="{034E9775-AB11-9301-D893-962C10A366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" y="2300"/>
              <a:ext cx="1" cy="264"/>
            </a:xfrm>
            <a:custGeom>
              <a:avLst/>
              <a:gdLst>
                <a:gd name="T0" fmla="*/ 0 w 1"/>
                <a:gd name="T1" fmla="*/ 0 h 264"/>
                <a:gd name="T2" fmla="*/ 0 w 1"/>
                <a:gd name="T3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264">
                  <a:moveTo>
                    <a:pt x="0" y="0"/>
                  </a:moveTo>
                  <a:lnTo>
                    <a:pt x="0" y="264"/>
                  </a:lnTo>
                </a:path>
              </a:pathLst>
            </a:custGeom>
            <a:noFill/>
            <a:ln w="19050" cap="flat" cmpd="sng">
              <a:solidFill>
                <a:srgbClr val="0033CC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20" name="Freeform 106">
              <a:extLst>
                <a:ext uri="{FF2B5EF4-FFF2-40B4-BE49-F238E27FC236}">
                  <a16:creationId xmlns:a16="http://schemas.microsoft.com/office/drawing/2014/main" id="{D0C2532A-D6B1-2F30-2E05-AFD007A39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" y="2300"/>
              <a:ext cx="1" cy="264"/>
            </a:xfrm>
            <a:custGeom>
              <a:avLst/>
              <a:gdLst>
                <a:gd name="T0" fmla="*/ 0 w 1"/>
                <a:gd name="T1" fmla="*/ 0 h 264"/>
                <a:gd name="T2" fmla="*/ 0 w 1"/>
                <a:gd name="T3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264">
                  <a:moveTo>
                    <a:pt x="0" y="0"/>
                  </a:moveTo>
                  <a:lnTo>
                    <a:pt x="0" y="264"/>
                  </a:lnTo>
                </a:path>
              </a:pathLst>
            </a:custGeom>
            <a:noFill/>
            <a:ln w="19050" cap="flat" cmpd="sng">
              <a:solidFill>
                <a:srgbClr val="0033CC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21" name="Freeform 107">
              <a:extLst>
                <a:ext uri="{FF2B5EF4-FFF2-40B4-BE49-F238E27FC236}">
                  <a16:creationId xmlns:a16="http://schemas.microsoft.com/office/drawing/2014/main" id="{FF3BD325-1DF1-5CB2-6DBB-0A42B8A71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2300"/>
              <a:ext cx="1" cy="264"/>
            </a:xfrm>
            <a:custGeom>
              <a:avLst/>
              <a:gdLst>
                <a:gd name="T0" fmla="*/ 0 w 1"/>
                <a:gd name="T1" fmla="*/ 0 h 264"/>
                <a:gd name="T2" fmla="*/ 0 w 1"/>
                <a:gd name="T3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264">
                  <a:moveTo>
                    <a:pt x="0" y="0"/>
                  </a:moveTo>
                  <a:lnTo>
                    <a:pt x="0" y="264"/>
                  </a:lnTo>
                </a:path>
              </a:pathLst>
            </a:custGeom>
            <a:noFill/>
            <a:ln w="19050" cap="flat" cmpd="sng">
              <a:solidFill>
                <a:srgbClr val="0033CC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UA"/>
            </a:p>
          </p:txBody>
        </p:sp>
      </p:grpSp>
      <p:grpSp>
        <p:nvGrpSpPr>
          <p:cNvPr id="22" name="Group 148">
            <a:extLst>
              <a:ext uri="{FF2B5EF4-FFF2-40B4-BE49-F238E27FC236}">
                <a16:creationId xmlns:a16="http://schemas.microsoft.com/office/drawing/2014/main" id="{B734EB51-A46C-F7AB-3E10-156CD2F9627D}"/>
              </a:ext>
            </a:extLst>
          </p:cNvPr>
          <p:cNvGrpSpPr>
            <a:grpSpLocks/>
          </p:cNvGrpSpPr>
          <p:nvPr/>
        </p:nvGrpSpPr>
        <p:grpSpPr bwMode="auto">
          <a:xfrm>
            <a:off x="266700" y="1061244"/>
            <a:ext cx="3429000" cy="1878013"/>
            <a:chOff x="192" y="624"/>
            <a:chExt cx="2160" cy="1183"/>
          </a:xfrm>
        </p:grpSpPr>
        <p:sp>
          <p:nvSpPr>
            <p:cNvPr id="23" name="Freeform 34">
              <a:extLst>
                <a:ext uri="{FF2B5EF4-FFF2-40B4-BE49-F238E27FC236}">
                  <a16:creationId xmlns:a16="http://schemas.microsoft.com/office/drawing/2014/main" id="{4537A814-1180-6F80-D3C9-772CD776C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" y="1536"/>
              <a:ext cx="1616" cy="16"/>
            </a:xfrm>
            <a:custGeom>
              <a:avLst/>
              <a:gdLst>
                <a:gd name="T0" fmla="*/ 0 w 1616"/>
                <a:gd name="T1" fmla="*/ 16 h 16"/>
                <a:gd name="T2" fmla="*/ 1616 w 1616"/>
                <a:gd name="T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16" h="16">
                  <a:moveTo>
                    <a:pt x="0" y="16"/>
                  </a:moveTo>
                  <a:lnTo>
                    <a:pt x="1616" y="0"/>
                  </a:lnTo>
                </a:path>
              </a:pathLst>
            </a:custGeom>
            <a:noFill/>
            <a:ln w="38100" cmpd="sng">
              <a:solidFill>
                <a:srgbClr val="0033CC"/>
              </a:solidFill>
              <a:round/>
              <a:headEnd type="oval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UA"/>
            </a:p>
          </p:txBody>
        </p:sp>
        <p:grpSp>
          <p:nvGrpSpPr>
            <p:cNvPr id="24" name="Group 109">
              <a:extLst>
                <a:ext uri="{FF2B5EF4-FFF2-40B4-BE49-F238E27FC236}">
                  <a16:creationId xmlns:a16="http://schemas.microsoft.com/office/drawing/2014/main" id="{5EB0B8DB-CD92-EF5A-5623-01E6DAF852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844"/>
              <a:ext cx="384" cy="330"/>
              <a:chOff x="624" y="800"/>
              <a:chExt cx="384" cy="330"/>
            </a:xfrm>
          </p:grpSpPr>
          <p:sp>
            <p:nvSpPr>
              <p:cNvPr id="29" name="Text Box 36">
                <a:extLst>
                  <a:ext uri="{FF2B5EF4-FFF2-40B4-BE49-F238E27FC236}">
                    <a16:creationId xmlns:a16="http://schemas.microsoft.com/office/drawing/2014/main" id="{AED41505-EE90-E085-3FF5-9378F6FF8E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4" y="800"/>
                <a:ext cx="384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ru-UA" sz="2800" b="1" i="1" dirty="0">
                    <a:solidFill>
                      <a:srgbClr val="3333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F</a:t>
                </a:r>
                <a:endParaRPr lang="ru-RU" altLang="ru-UA" sz="2800" b="1" i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" name="Freeform 37">
                <a:extLst>
                  <a:ext uri="{FF2B5EF4-FFF2-40B4-BE49-F238E27FC236}">
                    <a16:creationId xmlns:a16="http://schemas.microsoft.com/office/drawing/2014/main" id="{0A50F7BB-7875-7A18-1AF1-61D9B2CF6A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" y="864"/>
                <a:ext cx="194" cy="2"/>
              </a:xfrm>
              <a:custGeom>
                <a:avLst/>
                <a:gdLst>
                  <a:gd name="T0" fmla="*/ 0 w 194"/>
                  <a:gd name="T1" fmla="*/ 0 h 2"/>
                  <a:gd name="T2" fmla="*/ 194 w 194"/>
                  <a:gd name="T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4" h="2">
                    <a:moveTo>
                      <a:pt x="0" y="0"/>
                    </a:moveTo>
                    <a:lnTo>
                      <a:pt x="194" y="2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UA"/>
              </a:p>
            </p:txBody>
          </p:sp>
        </p:grpSp>
        <p:sp>
          <p:nvSpPr>
            <p:cNvPr id="25" name="Freeform 120">
              <a:extLst>
                <a:ext uri="{FF2B5EF4-FFF2-40B4-BE49-F238E27FC236}">
                  <a16:creationId xmlns:a16="http://schemas.microsoft.com/office/drawing/2014/main" id="{734A0E2F-1E85-90F1-EBEE-5BEE84FBD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624"/>
              <a:ext cx="896" cy="928"/>
            </a:xfrm>
            <a:custGeom>
              <a:avLst/>
              <a:gdLst>
                <a:gd name="T0" fmla="*/ 0 w 896"/>
                <a:gd name="T1" fmla="*/ 928 h 928"/>
                <a:gd name="T2" fmla="*/ 896 w 896"/>
                <a:gd name="T3" fmla="*/ 0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96" h="928">
                  <a:moveTo>
                    <a:pt x="0" y="928"/>
                  </a:moveTo>
                  <a:lnTo>
                    <a:pt x="896" y="0"/>
                  </a:lnTo>
                </a:path>
              </a:pathLst>
            </a:custGeom>
            <a:noFill/>
            <a:ln w="38100" cmpd="sng">
              <a:solidFill>
                <a:srgbClr val="0033CC"/>
              </a:solidFill>
              <a:round/>
              <a:headEnd type="oval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26" name="Rectangle 122">
              <a:extLst>
                <a:ext uri="{FF2B5EF4-FFF2-40B4-BE49-F238E27FC236}">
                  <a16:creationId xmlns:a16="http://schemas.microsoft.com/office/drawing/2014/main" id="{68966DB6-B2F9-FFEF-1174-3CF4E68A5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190"/>
              <a:ext cx="174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UA" sz="3600" b="1" i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anose="05050102010706020507" pitchFamily="18" charset="2"/>
                </a:rPr>
                <a:t>j</a:t>
              </a:r>
              <a:endParaRPr lang="ru-RU" altLang="ru-UA" sz="36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7" name="Text Box 124">
              <a:extLst>
                <a:ext uri="{FF2B5EF4-FFF2-40B4-BE49-F238E27FC236}">
                  <a16:creationId xmlns:a16="http://schemas.microsoft.com/office/drawing/2014/main" id="{0609FD4B-CB2C-902E-73E1-2CF02B015C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1468"/>
              <a:ext cx="38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ru-UA" sz="2800" b="1" i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N</a:t>
              </a:r>
              <a:endParaRPr lang="ru-RU" altLang="ru-UA" sz="28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28" name="Text Box 126">
              <a:extLst>
                <a:ext uri="{FF2B5EF4-FFF2-40B4-BE49-F238E27FC236}">
                  <a16:creationId xmlns:a16="http://schemas.microsoft.com/office/drawing/2014/main" id="{D2C74828-B76C-BCE9-CD91-30C4BFB677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1516"/>
              <a:ext cx="38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ru-UA" sz="2400" b="1" i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M</a:t>
              </a:r>
              <a:endParaRPr lang="ru-RU" altLang="ru-UA" sz="24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1" name="Group 145">
            <a:extLst>
              <a:ext uri="{FF2B5EF4-FFF2-40B4-BE49-F238E27FC236}">
                <a16:creationId xmlns:a16="http://schemas.microsoft.com/office/drawing/2014/main" id="{D00901A2-841E-A8C7-ACAE-291A7B6833EA}"/>
              </a:ext>
            </a:extLst>
          </p:cNvPr>
          <p:cNvGrpSpPr>
            <a:grpSpLocks/>
          </p:cNvGrpSpPr>
          <p:nvPr/>
        </p:nvGrpSpPr>
        <p:grpSpPr bwMode="auto">
          <a:xfrm>
            <a:off x="4248150" y="5959475"/>
            <a:ext cx="2895600" cy="701675"/>
            <a:chOff x="1536" y="3360"/>
            <a:chExt cx="1824" cy="442"/>
          </a:xfrm>
        </p:grpSpPr>
        <p:sp>
          <p:nvSpPr>
            <p:cNvPr id="32" name="Text Box 135">
              <a:extLst>
                <a:ext uri="{FF2B5EF4-FFF2-40B4-BE49-F238E27FC236}">
                  <a16:creationId xmlns:a16="http://schemas.microsoft.com/office/drawing/2014/main" id="{543A312D-E018-E1F1-5E68-D2B61B4785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3360"/>
              <a:ext cx="182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ru-UA" sz="4000" b="1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A =  </a:t>
              </a:r>
              <a:r>
                <a:rPr lang="en-US" altLang="ru-UA" sz="3600" b="1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F</a:t>
              </a:r>
              <a:r>
                <a:rPr lang="en-US" altLang="ru-UA" sz="4000" b="1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   </a:t>
              </a:r>
              <a:r>
                <a:rPr lang="en-US" altLang="ru-UA" sz="3600" b="1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MN</a:t>
              </a:r>
              <a:endParaRPr lang="ru-RU" altLang="ru-UA" sz="24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aphicFrame>
          <p:nvGraphicFramePr>
            <p:cNvPr id="33" name="Object 137">
              <a:extLst>
                <a:ext uri="{FF2B5EF4-FFF2-40B4-BE49-F238E27FC236}">
                  <a16:creationId xmlns:a16="http://schemas.microsoft.com/office/drawing/2014/main" id="{28C667FD-06B5-1645-8523-DBC1B218FDE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496" y="3514"/>
            <a:ext cx="168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5" imgW="75960" imgH="75960" progId="Equation.3">
                    <p:embed/>
                  </p:oleObj>
                </mc:Choice>
                <mc:Fallback>
                  <p:oleObj name="Формула" r:id="rId5" imgW="75960" imgH="75960" progId="Equation.3">
                    <p:embed/>
                    <p:pic>
                      <p:nvPicPr>
                        <p:cNvPr id="706697" name="Object 137">
                          <a:extLst>
                            <a:ext uri="{FF2B5EF4-FFF2-40B4-BE49-F238E27FC236}">
                              <a16:creationId xmlns:a16="http://schemas.microsoft.com/office/drawing/2014/main" id="{E8794FD1-CE8D-C308-A2BE-CC5FBFDAE3D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6" y="3514"/>
                          <a:ext cx="168" cy="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Freeform 138">
              <a:extLst>
                <a:ext uri="{FF2B5EF4-FFF2-40B4-BE49-F238E27FC236}">
                  <a16:creationId xmlns:a16="http://schemas.microsoft.com/office/drawing/2014/main" id="{5D3AAE49-7236-F9A7-F4DF-10037666B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1" y="3415"/>
              <a:ext cx="207" cy="3"/>
            </a:xfrm>
            <a:custGeom>
              <a:avLst/>
              <a:gdLst>
                <a:gd name="T0" fmla="*/ 0 w 207"/>
                <a:gd name="T1" fmla="*/ 0 h 3"/>
                <a:gd name="T2" fmla="*/ 207 w 207"/>
                <a:gd name="T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7" h="3">
                  <a:moveTo>
                    <a:pt x="0" y="0"/>
                  </a:moveTo>
                  <a:lnTo>
                    <a:pt x="207" y="3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35" name="Freeform 139">
              <a:extLst>
                <a:ext uri="{FF2B5EF4-FFF2-40B4-BE49-F238E27FC236}">
                  <a16:creationId xmlns:a16="http://schemas.microsoft.com/office/drawing/2014/main" id="{35FBAECE-70E7-B339-FCC3-17DB639E6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" y="3415"/>
              <a:ext cx="376" cy="3"/>
            </a:xfrm>
            <a:custGeom>
              <a:avLst/>
              <a:gdLst>
                <a:gd name="T0" fmla="*/ 0 w 376"/>
                <a:gd name="T1" fmla="*/ 3 h 3"/>
                <a:gd name="T2" fmla="*/ 376 w 376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6" h="3">
                  <a:moveTo>
                    <a:pt x="0" y="3"/>
                  </a:moveTo>
                  <a:lnTo>
                    <a:pt x="376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UA"/>
            </a:p>
          </p:txBody>
        </p:sp>
      </p:grpSp>
      <p:grpSp>
        <p:nvGrpSpPr>
          <p:cNvPr id="36" name="Group 179">
            <a:extLst>
              <a:ext uri="{FF2B5EF4-FFF2-40B4-BE49-F238E27FC236}">
                <a16:creationId xmlns:a16="http://schemas.microsoft.com/office/drawing/2014/main" id="{BCBBDC95-B365-4BFC-9C11-B8F6B077B014}"/>
              </a:ext>
            </a:extLst>
          </p:cNvPr>
          <p:cNvGrpSpPr>
            <a:grpSpLocks/>
          </p:cNvGrpSpPr>
          <p:nvPr/>
        </p:nvGrpSpPr>
        <p:grpSpPr bwMode="auto">
          <a:xfrm>
            <a:off x="565150" y="1393031"/>
            <a:ext cx="2862263" cy="2122488"/>
            <a:chOff x="3953" y="2897"/>
            <a:chExt cx="1803" cy="1337"/>
          </a:xfrm>
        </p:grpSpPr>
        <p:sp>
          <p:nvSpPr>
            <p:cNvPr id="37" name="AutoShape 149">
              <a:extLst>
                <a:ext uri="{FF2B5EF4-FFF2-40B4-BE49-F238E27FC236}">
                  <a16:creationId xmlns:a16="http://schemas.microsoft.com/office/drawing/2014/main" id="{C2637E7E-D862-A92B-3959-02E7D208C7A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953" y="3221"/>
              <a:ext cx="1803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38" name="Freeform 151">
              <a:extLst>
                <a:ext uri="{FF2B5EF4-FFF2-40B4-BE49-F238E27FC236}">
                  <a16:creationId xmlns:a16="http://schemas.microsoft.com/office/drawing/2014/main" id="{2A4A4D36-2DAF-EE62-E780-AEC5D9C39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7" y="2917"/>
              <a:ext cx="206" cy="474"/>
            </a:xfrm>
            <a:custGeom>
              <a:avLst/>
              <a:gdLst>
                <a:gd name="T0" fmla="*/ 4 w 206"/>
                <a:gd name="T1" fmla="*/ 407 h 474"/>
                <a:gd name="T2" fmla="*/ 0 w 206"/>
                <a:gd name="T3" fmla="*/ 420 h 474"/>
                <a:gd name="T4" fmla="*/ 0 w 206"/>
                <a:gd name="T5" fmla="*/ 433 h 474"/>
                <a:gd name="T6" fmla="*/ 4 w 206"/>
                <a:gd name="T7" fmla="*/ 444 h 474"/>
                <a:gd name="T8" fmla="*/ 10 w 206"/>
                <a:gd name="T9" fmla="*/ 454 h 474"/>
                <a:gd name="T10" fmla="*/ 21 w 206"/>
                <a:gd name="T11" fmla="*/ 464 h 474"/>
                <a:gd name="T12" fmla="*/ 33 w 206"/>
                <a:gd name="T13" fmla="*/ 470 h 474"/>
                <a:gd name="T14" fmla="*/ 46 w 206"/>
                <a:gd name="T15" fmla="*/ 474 h 474"/>
                <a:gd name="T16" fmla="*/ 57 w 206"/>
                <a:gd name="T17" fmla="*/ 474 h 474"/>
                <a:gd name="T18" fmla="*/ 67 w 206"/>
                <a:gd name="T19" fmla="*/ 470 h 474"/>
                <a:gd name="T20" fmla="*/ 77 w 206"/>
                <a:gd name="T21" fmla="*/ 464 h 474"/>
                <a:gd name="T22" fmla="*/ 83 w 206"/>
                <a:gd name="T23" fmla="*/ 457 h 474"/>
                <a:gd name="T24" fmla="*/ 90 w 206"/>
                <a:gd name="T25" fmla="*/ 451 h 474"/>
                <a:gd name="T26" fmla="*/ 94 w 206"/>
                <a:gd name="T27" fmla="*/ 441 h 474"/>
                <a:gd name="T28" fmla="*/ 94 w 206"/>
                <a:gd name="T29" fmla="*/ 431 h 474"/>
                <a:gd name="T30" fmla="*/ 90 w 206"/>
                <a:gd name="T31" fmla="*/ 414 h 474"/>
                <a:gd name="T32" fmla="*/ 83 w 206"/>
                <a:gd name="T33" fmla="*/ 400 h 474"/>
                <a:gd name="T34" fmla="*/ 81 w 206"/>
                <a:gd name="T35" fmla="*/ 391 h 474"/>
                <a:gd name="T36" fmla="*/ 81 w 206"/>
                <a:gd name="T37" fmla="*/ 383 h 474"/>
                <a:gd name="T38" fmla="*/ 81 w 206"/>
                <a:gd name="T39" fmla="*/ 374 h 474"/>
                <a:gd name="T40" fmla="*/ 83 w 206"/>
                <a:gd name="T41" fmla="*/ 364 h 474"/>
                <a:gd name="T42" fmla="*/ 206 w 206"/>
                <a:gd name="T43" fmla="*/ 53 h 474"/>
                <a:gd name="T44" fmla="*/ 197 w 206"/>
                <a:gd name="T45" fmla="*/ 0 h 474"/>
                <a:gd name="T46" fmla="*/ 60 w 206"/>
                <a:gd name="T47" fmla="*/ 354 h 474"/>
                <a:gd name="T48" fmla="*/ 57 w 206"/>
                <a:gd name="T49" fmla="*/ 360 h 474"/>
                <a:gd name="T50" fmla="*/ 54 w 206"/>
                <a:gd name="T51" fmla="*/ 370 h 474"/>
                <a:gd name="T52" fmla="*/ 54 w 206"/>
                <a:gd name="T53" fmla="*/ 383 h 474"/>
                <a:gd name="T54" fmla="*/ 57 w 206"/>
                <a:gd name="T55" fmla="*/ 400 h 474"/>
                <a:gd name="T56" fmla="*/ 64 w 206"/>
                <a:gd name="T57" fmla="*/ 420 h 474"/>
                <a:gd name="T58" fmla="*/ 64 w 206"/>
                <a:gd name="T59" fmla="*/ 433 h 474"/>
                <a:gd name="T60" fmla="*/ 60 w 206"/>
                <a:gd name="T61" fmla="*/ 441 h 474"/>
                <a:gd name="T62" fmla="*/ 50 w 206"/>
                <a:gd name="T63" fmla="*/ 444 h 474"/>
                <a:gd name="T64" fmla="*/ 40 w 206"/>
                <a:gd name="T65" fmla="*/ 444 h 474"/>
                <a:gd name="T66" fmla="*/ 33 w 206"/>
                <a:gd name="T67" fmla="*/ 437 h 474"/>
                <a:gd name="T68" fmla="*/ 27 w 206"/>
                <a:gd name="T69" fmla="*/ 431 h 474"/>
                <a:gd name="T70" fmla="*/ 31 w 206"/>
                <a:gd name="T71" fmla="*/ 418 h 474"/>
                <a:gd name="T72" fmla="*/ 13 w 206"/>
                <a:gd name="T73" fmla="*/ 374 h 474"/>
                <a:gd name="T74" fmla="*/ 4 w 206"/>
                <a:gd name="T75" fmla="*/ 407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6" h="474">
                  <a:moveTo>
                    <a:pt x="4" y="407"/>
                  </a:moveTo>
                  <a:lnTo>
                    <a:pt x="0" y="420"/>
                  </a:lnTo>
                  <a:lnTo>
                    <a:pt x="0" y="433"/>
                  </a:lnTo>
                  <a:lnTo>
                    <a:pt x="4" y="444"/>
                  </a:lnTo>
                  <a:lnTo>
                    <a:pt x="10" y="454"/>
                  </a:lnTo>
                  <a:lnTo>
                    <a:pt x="21" y="464"/>
                  </a:lnTo>
                  <a:lnTo>
                    <a:pt x="33" y="470"/>
                  </a:lnTo>
                  <a:lnTo>
                    <a:pt x="46" y="474"/>
                  </a:lnTo>
                  <a:lnTo>
                    <a:pt x="57" y="474"/>
                  </a:lnTo>
                  <a:lnTo>
                    <a:pt x="67" y="470"/>
                  </a:lnTo>
                  <a:lnTo>
                    <a:pt x="77" y="464"/>
                  </a:lnTo>
                  <a:lnTo>
                    <a:pt x="83" y="457"/>
                  </a:lnTo>
                  <a:lnTo>
                    <a:pt x="90" y="451"/>
                  </a:lnTo>
                  <a:lnTo>
                    <a:pt x="94" y="441"/>
                  </a:lnTo>
                  <a:lnTo>
                    <a:pt x="94" y="431"/>
                  </a:lnTo>
                  <a:lnTo>
                    <a:pt x="90" y="414"/>
                  </a:lnTo>
                  <a:lnTo>
                    <a:pt x="83" y="400"/>
                  </a:lnTo>
                  <a:lnTo>
                    <a:pt x="81" y="391"/>
                  </a:lnTo>
                  <a:lnTo>
                    <a:pt x="81" y="383"/>
                  </a:lnTo>
                  <a:lnTo>
                    <a:pt x="81" y="374"/>
                  </a:lnTo>
                  <a:lnTo>
                    <a:pt x="83" y="364"/>
                  </a:lnTo>
                  <a:lnTo>
                    <a:pt x="206" y="53"/>
                  </a:lnTo>
                  <a:lnTo>
                    <a:pt x="197" y="0"/>
                  </a:lnTo>
                  <a:lnTo>
                    <a:pt x="60" y="354"/>
                  </a:lnTo>
                  <a:lnTo>
                    <a:pt x="57" y="360"/>
                  </a:lnTo>
                  <a:lnTo>
                    <a:pt x="54" y="370"/>
                  </a:lnTo>
                  <a:lnTo>
                    <a:pt x="54" y="383"/>
                  </a:lnTo>
                  <a:lnTo>
                    <a:pt x="57" y="400"/>
                  </a:lnTo>
                  <a:lnTo>
                    <a:pt x="64" y="420"/>
                  </a:lnTo>
                  <a:lnTo>
                    <a:pt x="64" y="433"/>
                  </a:lnTo>
                  <a:lnTo>
                    <a:pt x="60" y="441"/>
                  </a:lnTo>
                  <a:lnTo>
                    <a:pt x="50" y="444"/>
                  </a:lnTo>
                  <a:lnTo>
                    <a:pt x="40" y="444"/>
                  </a:lnTo>
                  <a:lnTo>
                    <a:pt x="33" y="437"/>
                  </a:lnTo>
                  <a:lnTo>
                    <a:pt x="27" y="431"/>
                  </a:lnTo>
                  <a:lnTo>
                    <a:pt x="31" y="418"/>
                  </a:lnTo>
                  <a:lnTo>
                    <a:pt x="13" y="374"/>
                  </a:lnTo>
                  <a:lnTo>
                    <a:pt x="4" y="40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39" name="Freeform 152">
              <a:extLst>
                <a:ext uri="{FF2B5EF4-FFF2-40B4-BE49-F238E27FC236}">
                  <a16:creationId xmlns:a16="http://schemas.microsoft.com/office/drawing/2014/main" id="{1784DA5A-EBA0-30DA-48F9-4F2205767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7" y="2917"/>
              <a:ext cx="206" cy="474"/>
            </a:xfrm>
            <a:custGeom>
              <a:avLst/>
              <a:gdLst>
                <a:gd name="T0" fmla="*/ 4 w 206"/>
                <a:gd name="T1" fmla="*/ 407 h 474"/>
                <a:gd name="T2" fmla="*/ 0 w 206"/>
                <a:gd name="T3" fmla="*/ 420 h 474"/>
                <a:gd name="T4" fmla="*/ 0 w 206"/>
                <a:gd name="T5" fmla="*/ 433 h 474"/>
                <a:gd name="T6" fmla="*/ 4 w 206"/>
                <a:gd name="T7" fmla="*/ 444 h 474"/>
                <a:gd name="T8" fmla="*/ 10 w 206"/>
                <a:gd name="T9" fmla="*/ 454 h 474"/>
                <a:gd name="T10" fmla="*/ 21 w 206"/>
                <a:gd name="T11" fmla="*/ 464 h 474"/>
                <a:gd name="T12" fmla="*/ 33 w 206"/>
                <a:gd name="T13" fmla="*/ 470 h 474"/>
                <a:gd name="T14" fmla="*/ 46 w 206"/>
                <a:gd name="T15" fmla="*/ 474 h 474"/>
                <a:gd name="T16" fmla="*/ 57 w 206"/>
                <a:gd name="T17" fmla="*/ 474 h 474"/>
                <a:gd name="T18" fmla="*/ 67 w 206"/>
                <a:gd name="T19" fmla="*/ 470 h 474"/>
                <a:gd name="T20" fmla="*/ 77 w 206"/>
                <a:gd name="T21" fmla="*/ 464 h 474"/>
                <a:gd name="T22" fmla="*/ 83 w 206"/>
                <a:gd name="T23" fmla="*/ 457 h 474"/>
                <a:gd name="T24" fmla="*/ 90 w 206"/>
                <a:gd name="T25" fmla="*/ 451 h 474"/>
                <a:gd name="T26" fmla="*/ 94 w 206"/>
                <a:gd name="T27" fmla="*/ 441 h 474"/>
                <a:gd name="T28" fmla="*/ 94 w 206"/>
                <a:gd name="T29" fmla="*/ 431 h 474"/>
                <a:gd name="T30" fmla="*/ 90 w 206"/>
                <a:gd name="T31" fmla="*/ 414 h 474"/>
                <a:gd name="T32" fmla="*/ 83 w 206"/>
                <a:gd name="T33" fmla="*/ 400 h 474"/>
                <a:gd name="T34" fmla="*/ 81 w 206"/>
                <a:gd name="T35" fmla="*/ 391 h 474"/>
                <a:gd name="T36" fmla="*/ 81 w 206"/>
                <a:gd name="T37" fmla="*/ 383 h 474"/>
                <a:gd name="T38" fmla="*/ 81 w 206"/>
                <a:gd name="T39" fmla="*/ 374 h 474"/>
                <a:gd name="T40" fmla="*/ 83 w 206"/>
                <a:gd name="T41" fmla="*/ 364 h 474"/>
                <a:gd name="T42" fmla="*/ 206 w 206"/>
                <a:gd name="T43" fmla="*/ 53 h 474"/>
                <a:gd name="T44" fmla="*/ 197 w 206"/>
                <a:gd name="T45" fmla="*/ 0 h 474"/>
                <a:gd name="T46" fmla="*/ 60 w 206"/>
                <a:gd name="T47" fmla="*/ 354 h 474"/>
                <a:gd name="T48" fmla="*/ 57 w 206"/>
                <a:gd name="T49" fmla="*/ 360 h 474"/>
                <a:gd name="T50" fmla="*/ 54 w 206"/>
                <a:gd name="T51" fmla="*/ 370 h 474"/>
                <a:gd name="T52" fmla="*/ 54 w 206"/>
                <a:gd name="T53" fmla="*/ 383 h 474"/>
                <a:gd name="T54" fmla="*/ 57 w 206"/>
                <a:gd name="T55" fmla="*/ 400 h 474"/>
                <a:gd name="T56" fmla="*/ 64 w 206"/>
                <a:gd name="T57" fmla="*/ 420 h 474"/>
                <a:gd name="T58" fmla="*/ 64 w 206"/>
                <a:gd name="T59" fmla="*/ 433 h 474"/>
                <a:gd name="T60" fmla="*/ 60 w 206"/>
                <a:gd name="T61" fmla="*/ 441 h 474"/>
                <a:gd name="T62" fmla="*/ 50 w 206"/>
                <a:gd name="T63" fmla="*/ 444 h 474"/>
                <a:gd name="T64" fmla="*/ 40 w 206"/>
                <a:gd name="T65" fmla="*/ 444 h 474"/>
                <a:gd name="T66" fmla="*/ 33 w 206"/>
                <a:gd name="T67" fmla="*/ 437 h 474"/>
                <a:gd name="T68" fmla="*/ 27 w 206"/>
                <a:gd name="T69" fmla="*/ 431 h 474"/>
                <a:gd name="T70" fmla="*/ 31 w 206"/>
                <a:gd name="T71" fmla="*/ 418 h 474"/>
                <a:gd name="T72" fmla="*/ 13 w 206"/>
                <a:gd name="T73" fmla="*/ 374 h 474"/>
                <a:gd name="T74" fmla="*/ 4 w 206"/>
                <a:gd name="T75" fmla="*/ 407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6" h="474">
                  <a:moveTo>
                    <a:pt x="4" y="407"/>
                  </a:moveTo>
                  <a:lnTo>
                    <a:pt x="0" y="420"/>
                  </a:lnTo>
                  <a:lnTo>
                    <a:pt x="0" y="433"/>
                  </a:lnTo>
                  <a:lnTo>
                    <a:pt x="4" y="444"/>
                  </a:lnTo>
                  <a:lnTo>
                    <a:pt x="10" y="454"/>
                  </a:lnTo>
                  <a:lnTo>
                    <a:pt x="21" y="464"/>
                  </a:lnTo>
                  <a:lnTo>
                    <a:pt x="33" y="470"/>
                  </a:lnTo>
                  <a:lnTo>
                    <a:pt x="46" y="474"/>
                  </a:lnTo>
                  <a:lnTo>
                    <a:pt x="57" y="474"/>
                  </a:lnTo>
                  <a:lnTo>
                    <a:pt x="67" y="470"/>
                  </a:lnTo>
                  <a:lnTo>
                    <a:pt x="77" y="464"/>
                  </a:lnTo>
                  <a:lnTo>
                    <a:pt x="83" y="457"/>
                  </a:lnTo>
                  <a:lnTo>
                    <a:pt x="90" y="451"/>
                  </a:lnTo>
                  <a:lnTo>
                    <a:pt x="94" y="441"/>
                  </a:lnTo>
                  <a:lnTo>
                    <a:pt x="94" y="431"/>
                  </a:lnTo>
                  <a:lnTo>
                    <a:pt x="90" y="414"/>
                  </a:lnTo>
                  <a:lnTo>
                    <a:pt x="83" y="400"/>
                  </a:lnTo>
                  <a:lnTo>
                    <a:pt x="81" y="391"/>
                  </a:lnTo>
                  <a:lnTo>
                    <a:pt x="81" y="383"/>
                  </a:lnTo>
                  <a:lnTo>
                    <a:pt x="81" y="374"/>
                  </a:lnTo>
                  <a:lnTo>
                    <a:pt x="83" y="364"/>
                  </a:lnTo>
                  <a:lnTo>
                    <a:pt x="206" y="53"/>
                  </a:lnTo>
                  <a:lnTo>
                    <a:pt x="197" y="0"/>
                  </a:lnTo>
                  <a:lnTo>
                    <a:pt x="60" y="354"/>
                  </a:lnTo>
                  <a:lnTo>
                    <a:pt x="57" y="360"/>
                  </a:lnTo>
                  <a:lnTo>
                    <a:pt x="54" y="370"/>
                  </a:lnTo>
                  <a:lnTo>
                    <a:pt x="54" y="383"/>
                  </a:lnTo>
                  <a:lnTo>
                    <a:pt x="57" y="400"/>
                  </a:lnTo>
                  <a:lnTo>
                    <a:pt x="64" y="420"/>
                  </a:lnTo>
                  <a:lnTo>
                    <a:pt x="64" y="433"/>
                  </a:lnTo>
                  <a:lnTo>
                    <a:pt x="60" y="441"/>
                  </a:lnTo>
                  <a:lnTo>
                    <a:pt x="50" y="444"/>
                  </a:lnTo>
                  <a:lnTo>
                    <a:pt x="40" y="444"/>
                  </a:lnTo>
                  <a:lnTo>
                    <a:pt x="33" y="437"/>
                  </a:lnTo>
                  <a:lnTo>
                    <a:pt x="27" y="431"/>
                  </a:lnTo>
                  <a:lnTo>
                    <a:pt x="31" y="418"/>
                  </a:lnTo>
                  <a:lnTo>
                    <a:pt x="13" y="374"/>
                  </a:lnTo>
                  <a:lnTo>
                    <a:pt x="4" y="407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40" name="Freeform 153">
              <a:extLst>
                <a:ext uri="{FF2B5EF4-FFF2-40B4-BE49-F238E27FC236}">
                  <a16:creationId xmlns:a16="http://schemas.microsoft.com/office/drawing/2014/main" id="{2825A4BD-83D9-07E8-DF32-F73081C2B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907"/>
              <a:ext cx="1038" cy="694"/>
            </a:xfrm>
            <a:custGeom>
              <a:avLst/>
              <a:gdLst>
                <a:gd name="T0" fmla="*/ 0 w 1038"/>
                <a:gd name="T1" fmla="*/ 594 h 694"/>
                <a:gd name="T2" fmla="*/ 73 w 1038"/>
                <a:gd name="T3" fmla="*/ 617 h 694"/>
                <a:gd name="T4" fmla="*/ 92 w 1038"/>
                <a:gd name="T5" fmla="*/ 654 h 694"/>
                <a:gd name="T6" fmla="*/ 119 w 1038"/>
                <a:gd name="T7" fmla="*/ 681 h 694"/>
                <a:gd name="T8" fmla="*/ 152 w 1038"/>
                <a:gd name="T9" fmla="*/ 694 h 694"/>
                <a:gd name="T10" fmla="*/ 193 w 1038"/>
                <a:gd name="T11" fmla="*/ 692 h 694"/>
                <a:gd name="T12" fmla="*/ 229 w 1038"/>
                <a:gd name="T13" fmla="*/ 678 h 694"/>
                <a:gd name="T14" fmla="*/ 252 w 1038"/>
                <a:gd name="T15" fmla="*/ 648 h 694"/>
                <a:gd name="T16" fmla="*/ 266 w 1038"/>
                <a:gd name="T17" fmla="*/ 615 h 694"/>
                <a:gd name="T18" fmla="*/ 792 w 1038"/>
                <a:gd name="T19" fmla="*/ 594 h 694"/>
                <a:gd name="T20" fmla="*/ 798 w 1038"/>
                <a:gd name="T21" fmla="*/ 638 h 694"/>
                <a:gd name="T22" fmla="*/ 822 w 1038"/>
                <a:gd name="T23" fmla="*/ 667 h 694"/>
                <a:gd name="T24" fmla="*/ 855 w 1038"/>
                <a:gd name="T25" fmla="*/ 688 h 694"/>
                <a:gd name="T26" fmla="*/ 891 w 1038"/>
                <a:gd name="T27" fmla="*/ 694 h 694"/>
                <a:gd name="T28" fmla="*/ 926 w 1038"/>
                <a:gd name="T29" fmla="*/ 688 h 694"/>
                <a:gd name="T30" fmla="*/ 959 w 1038"/>
                <a:gd name="T31" fmla="*/ 667 h 694"/>
                <a:gd name="T32" fmla="*/ 982 w 1038"/>
                <a:gd name="T33" fmla="*/ 638 h 694"/>
                <a:gd name="T34" fmla="*/ 988 w 1038"/>
                <a:gd name="T35" fmla="*/ 594 h 694"/>
                <a:gd name="T36" fmla="*/ 1038 w 1038"/>
                <a:gd name="T37" fmla="*/ 457 h 694"/>
                <a:gd name="T38" fmla="*/ 1024 w 1038"/>
                <a:gd name="T39" fmla="*/ 430 h 694"/>
                <a:gd name="T40" fmla="*/ 995 w 1038"/>
                <a:gd name="T41" fmla="*/ 417 h 694"/>
                <a:gd name="T42" fmla="*/ 972 w 1038"/>
                <a:gd name="T43" fmla="*/ 401 h 694"/>
                <a:gd name="T44" fmla="*/ 899 w 1038"/>
                <a:gd name="T45" fmla="*/ 243 h 694"/>
                <a:gd name="T46" fmla="*/ 875 w 1038"/>
                <a:gd name="T47" fmla="*/ 214 h 694"/>
                <a:gd name="T48" fmla="*/ 839 w 1038"/>
                <a:gd name="T49" fmla="*/ 204 h 694"/>
                <a:gd name="T50" fmla="*/ 615 w 1038"/>
                <a:gd name="T51" fmla="*/ 204 h 694"/>
                <a:gd name="T52" fmla="*/ 599 w 1038"/>
                <a:gd name="T53" fmla="*/ 216 h 694"/>
                <a:gd name="T54" fmla="*/ 586 w 1038"/>
                <a:gd name="T55" fmla="*/ 237 h 694"/>
                <a:gd name="T56" fmla="*/ 586 w 1038"/>
                <a:gd name="T57" fmla="*/ 538 h 694"/>
                <a:gd name="T58" fmla="*/ 540 w 1038"/>
                <a:gd name="T59" fmla="*/ 494 h 694"/>
                <a:gd name="T60" fmla="*/ 96 w 1038"/>
                <a:gd name="T61" fmla="*/ 0 h 694"/>
                <a:gd name="T62" fmla="*/ 353 w 1038"/>
                <a:gd name="T63" fmla="*/ 494 h 694"/>
                <a:gd name="T64" fmla="*/ 322 w 1038"/>
                <a:gd name="T65" fmla="*/ 538 h 694"/>
                <a:gd name="T66" fmla="*/ 233 w 1038"/>
                <a:gd name="T67" fmla="*/ 520 h 694"/>
                <a:gd name="T68" fmla="*/ 196 w 1038"/>
                <a:gd name="T69" fmla="*/ 501 h 694"/>
                <a:gd name="T70" fmla="*/ 160 w 1038"/>
                <a:gd name="T71" fmla="*/ 497 h 694"/>
                <a:gd name="T72" fmla="*/ 133 w 1038"/>
                <a:gd name="T73" fmla="*/ 503 h 694"/>
                <a:gd name="T74" fmla="*/ 103 w 1038"/>
                <a:gd name="T75" fmla="*/ 524 h 694"/>
                <a:gd name="T76" fmla="*/ 0 w 1038"/>
                <a:gd name="T77" fmla="*/ 538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38" h="694">
                  <a:moveTo>
                    <a:pt x="0" y="538"/>
                  </a:moveTo>
                  <a:lnTo>
                    <a:pt x="0" y="594"/>
                  </a:lnTo>
                  <a:lnTo>
                    <a:pt x="73" y="594"/>
                  </a:lnTo>
                  <a:lnTo>
                    <a:pt x="73" y="617"/>
                  </a:lnTo>
                  <a:lnTo>
                    <a:pt x="80" y="638"/>
                  </a:lnTo>
                  <a:lnTo>
                    <a:pt x="92" y="654"/>
                  </a:lnTo>
                  <a:lnTo>
                    <a:pt x="103" y="671"/>
                  </a:lnTo>
                  <a:lnTo>
                    <a:pt x="119" y="681"/>
                  </a:lnTo>
                  <a:lnTo>
                    <a:pt x="136" y="688"/>
                  </a:lnTo>
                  <a:lnTo>
                    <a:pt x="152" y="694"/>
                  </a:lnTo>
                  <a:lnTo>
                    <a:pt x="169" y="694"/>
                  </a:lnTo>
                  <a:lnTo>
                    <a:pt x="193" y="692"/>
                  </a:lnTo>
                  <a:lnTo>
                    <a:pt x="210" y="684"/>
                  </a:lnTo>
                  <a:lnTo>
                    <a:pt x="229" y="678"/>
                  </a:lnTo>
                  <a:lnTo>
                    <a:pt x="243" y="665"/>
                  </a:lnTo>
                  <a:lnTo>
                    <a:pt x="252" y="648"/>
                  </a:lnTo>
                  <a:lnTo>
                    <a:pt x="262" y="630"/>
                  </a:lnTo>
                  <a:lnTo>
                    <a:pt x="266" y="615"/>
                  </a:lnTo>
                  <a:lnTo>
                    <a:pt x="270" y="594"/>
                  </a:lnTo>
                  <a:lnTo>
                    <a:pt x="792" y="594"/>
                  </a:lnTo>
                  <a:lnTo>
                    <a:pt x="792" y="615"/>
                  </a:lnTo>
                  <a:lnTo>
                    <a:pt x="798" y="638"/>
                  </a:lnTo>
                  <a:lnTo>
                    <a:pt x="808" y="654"/>
                  </a:lnTo>
                  <a:lnTo>
                    <a:pt x="822" y="667"/>
                  </a:lnTo>
                  <a:lnTo>
                    <a:pt x="839" y="681"/>
                  </a:lnTo>
                  <a:lnTo>
                    <a:pt x="855" y="688"/>
                  </a:lnTo>
                  <a:lnTo>
                    <a:pt x="872" y="694"/>
                  </a:lnTo>
                  <a:lnTo>
                    <a:pt x="891" y="694"/>
                  </a:lnTo>
                  <a:lnTo>
                    <a:pt x="908" y="694"/>
                  </a:lnTo>
                  <a:lnTo>
                    <a:pt x="926" y="688"/>
                  </a:lnTo>
                  <a:lnTo>
                    <a:pt x="941" y="681"/>
                  </a:lnTo>
                  <a:lnTo>
                    <a:pt x="959" y="667"/>
                  </a:lnTo>
                  <a:lnTo>
                    <a:pt x="972" y="654"/>
                  </a:lnTo>
                  <a:lnTo>
                    <a:pt x="982" y="638"/>
                  </a:lnTo>
                  <a:lnTo>
                    <a:pt x="988" y="617"/>
                  </a:lnTo>
                  <a:lnTo>
                    <a:pt x="988" y="594"/>
                  </a:lnTo>
                  <a:lnTo>
                    <a:pt x="1038" y="594"/>
                  </a:lnTo>
                  <a:lnTo>
                    <a:pt x="1038" y="457"/>
                  </a:lnTo>
                  <a:lnTo>
                    <a:pt x="1034" y="443"/>
                  </a:lnTo>
                  <a:lnTo>
                    <a:pt x="1024" y="430"/>
                  </a:lnTo>
                  <a:lnTo>
                    <a:pt x="1011" y="420"/>
                  </a:lnTo>
                  <a:lnTo>
                    <a:pt x="995" y="417"/>
                  </a:lnTo>
                  <a:lnTo>
                    <a:pt x="974" y="417"/>
                  </a:lnTo>
                  <a:lnTo>
                    <a:pt x="972" y="401"/>
                  </a:lnTo>
                  <a:lnTo>
                    <a:pt x="965" y="387"/>
                  </a:lnTo>
                  <a:lnTo>
                    <a:pt x="899" y="243"/>
                  </a:lnTo>
                  <a:lnTo>
                    <a:pt x="889" y="227"/>
                  </a:lnTo>
                  <a:lnTo>
                    <a:pt x="875" y="214"/>
                  </a:lnTo>
                  <a:lnTo>
                    <a:pt x="858" y="206"/>
                  </a:lnTo>
                  <a:lnTo>
                    <a:pt x="839" y="204"/>
                  </a:lnTo>
                  <a:lnTo>
                    <a:pt x="625" y="204"/>
                  </a:lnTo>
                  <a:lnTo>
                    <a:pt x="615" y="204"/>
                  </a:lnTo>
                  <a:lnTo>
                    <a:pt x="605" y="210"/>
                  </a:lnTo>
                  <a:lnTo>
                    <a:pt x="599" y="216"/>
                  </a:lnTo>
                  <a:lnTo>
                    <a:pt x="592" y="224"/>
                  </a:lnTo>
                  <a:lnTo>
                    <a:pt x="586" y="237"/>
                  </a:lnTo>
                  <a:lnTo>
                    <a:pt x="586" y="250"/>
                  </a:lnTo>
                  <a:lnTo>
                    <a:pt x="586" y="538"/>
                  </a:lnTo>
                  <a:lnTo>
                    <a:pt x="540" y="538"/>
                  </a:lnTo>
                  <a:lnTo>
                    <a:pt x="540" y="494"/>
                  </a:lnTo>
                  <a:lnTo>
                    <a:pt x="499" y="494"/>
                  </a:lnTo>
                  <a:lnTo>
                    <a:pt x="96" y="0"/>
                  </a:lnTo>
                  <a:lnTo>
                    <a:pt x="56" y="0"/>
                  </a:lnTo>
                  <a:lnTo>
                    <a:pt x="353" y="494"/>
                  </a:lnTo>
                  <a:lnTo>
                    <a:pt x="322" y="494"/>
                  </a:lnTo>
                  <a:lnTo>
                    <a:pt x="322" y="538"/>
                  </a:lnTo>
                  <a:lnTo>
                    <a:pt x="249" y="538"/>
                  </a:lnTo>
                  <a:lnTo>
                    <a:pt x="233" y="520"/>
                  </a:lnTo>
                  <a:lnTo>
                    <a:pt x="216" y="507"/>
                  </a:lnTo>
                  <a:lnTo>
                    <a:pt x="196" y="501"/>
                  </a:lnTo>
                  <a:lnTo>
                    <a:pt x="177" y="497"/>
                  </a:lnTo>
                  <a:lnTo>
                    <a:pt x="160" y="497"/>
                  </a:lnTo>
                  <a:lnTo>
                    <a:pt x="146" y="501"/>
                  </a:lnTo>
                  <a:lnTo>
                    <a:pt x="133" y="503"/>
                  </a:lnTo>
                  <a:lnTo>
                    <a:pt x="123" y="511"/>
                  </a:lnTo>
                  <a:lnTo>
                    <a:pt x="103" y="524"/>
                  </a:lnTo>
                  <a:lnTo>
                    <a:pt x="90" y="538"/>
                  </a:lnTo>
                  <a:lnTo>
                    <a:pt x="0" y="538"/>
                  </a:lnTo>
                  <a:close/>
                </a:path>
              </a:pathLst>
            </a:custGeom>
            <a:solidFill>
              <a:srgbClr val="8382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41" name="Freeform 154">
              <a:extLst>
                <a:ext uri="{FF2B5EF4-FFF2-40B4-BE49-F238E27FC236}">
                  <a16:creationId xmlns:a16="http://schemas.microsoft.com/office/drawing/2014/main" id="{952F4AC6-B6A1-9735-B4B3-BFA387F6AA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84" y="2897"/>
              <a:ext cx="1061" cy="717"/>
            </a:xfrm>
            <a:custGeom>
              <a:avLst/>
              <a:gdLst>
                <a:gd name="T0" fmla="*/ 10 w 1061"/>
                <a:gd name="T1" fmla="*/ 604 h 717"/>
                <a:gd name="T2" fmla="*/ 93 w 1061"/>
                <a:gd name="T3" fmla="*/ 604 h 717"/>
                <a:gd name="T4" fmla="*/ 93 w 1061"/>
                <a:gd name="T5" fmla="*/ 604 h 717"/>
                <a:gd name="T6" fmla="*/ 100 w 1061"/>
                <a:gd name="T7" fmla="*/ 638 h 717"/>
                <a:gd name="T8" fmla="*/ 129 w 1061"/>
                <a:gd name="T9" fmla="*/ 675 h 717"/>
                <a:gd name="T10" fmla="*/ 93 w 1061"/>
                <a:gd name="T11" fmla="*/ 675 h 717"/>
                <a:gd name="T12" fmla="*/ 179 w 1061"/>
                <a:gd name="T13" fmla="*/ 694 h 717"/>
                <a:gd name="T14" fmla="*/ 179 w 1061"/>
                <a:gd name="T15" fmla="*/ 694 h 717"/>
                <a:gd name="T16" fmla="*/ 212 w 1061"/>
                <a:gd name="T17" fmla="*/ 688 h 717"/>
                <a:gd name="T18" fmla="*/ 247 w 1061"/>
                <a:gd name="T19" fmla="*/ 661 h 717"/>
                <a:gd name="T20" fmla="*/ 266 w 1061"/>
                <a:gd name="T21" fmla="*/ 675 h 717"/>
                <a:gd name="T22" fmla="*/ 266 w 1061"/>
                <a:gd name="T23" fmla="*/ 604 h 717"/>
                <a:gd name="T24" fmla="*/ 812 w 1061"/>
                <a:gd name="T25" fmla="*/ 598 h 717"/>
                <a:gd name="T26" fmla="*/ 789 w 1061"/>
                <a:gd name="T27" fmla="*/ 604 h 717"/>
                <a:gd name="T28" fmla="*/ 799 w 1061"/>
                <a:gd name="T29" fmla="*/ 651 h 717"/>
                <a:gd name="T30" fmla="*/ 899 w 1061"/>
                <a:gd name="T31" fmla="*/ 717 h 717"/>
                <a:gd name="T32" fmla="*/ 901 w 1061"/>
                <a:gd name="T33" fmla="*/ 717 h 717"/>
                <a:gd name="T34" fmla="*/ 901 w 1061"/>
                <a:gd name="T35" fmla="*/ 717 h 717"/>
                <a:gd name="T36" fmla="*/ 945 w 1061"/>
                <a:gd name="T37" fmla="*/ 681 h 717"/>
                <a:gd name="T38" fmla="*/ 972 w 1061"/>
                <a:gd name="T39" fmla="*/ 658 h 717"/>
                <a:gd name="T40" fmla="*/ 959 w 1061"/>
                <a:gd name="T41" fmla="*/ 671 h 717"/>
                <a:gd name="T42" fmla="*/ 992 w 1061"/>
                <a:gd name="T43" fmla="*/ 594 h 717"/>
                <a:gd name="T44" fmla="*/ 1061 w 1061"/>
                <a:gd name="T45" fmla="*/ 604 h 717"/>
                <a:gd name="T46" fmla="*/ 1034 w 1061"/>
                <a:gd name="T47" fmla="*/ 604 h 717"/>
                <a:gd name="T48" fmla="*/ 1058 w 1061"/>
                <a:gd name="T49" fmla="*/ 467 h 717"/>
                <a:gd name="T50" fmla="*/ 1034 w 1061"/>
                <a:gd name="T51" fmla="*/ 461 h 717"/>
                <a:gd name="T52" fmla="*/ 1055 w 1061"/>
                <a:gd name="T53" fmla="*/ 451 h 717"/>
                <a:gd name="T54" fmla="*/ 1021 w 1061"/>
                <a:gd name="T55" fmla="*/ 417 h 717"/>
                <a:gd name="T56" fmla="*/ 1005 w 1061"/>
                <a:gd name="T57" fmla="*/ 438 h 717"/>
                <a:gd name="T58" fmla="*/ 984 w 1061"/>
                <a:gd name="T59" fmla="*/ 438 h 717"/>
                <a:gd name="T60" fmla="*/ 965 w 1061"/>
                <a:gd name="T61" fmla="*/ 407 h 717"/>
                <a:gd name="T62" fmla="*/ 965 w 1061"/>
                <a:gd name="T63" fmla="*/ 403 h 717"/>
                <a:gd name="T64" fmla="*/ 895 w 1061"/>
                <a:gd name="T65" fmla="*/ 260 h 717"/>
                <a:gd name="T66" fmla="*/ 865 w 1061"/>
                <a:gd name="T67" fmla="*/ 226 h 717"/>
                <a:gd name="T68" fmla="*/ 849 w 1061"/>
                <a:gd name="T69" fmla="*/ 214 h 717"/>
                <a:gd name="T70" fmla="*/ 635 w 1061"/>
                <a:gd name="T71" fmla="*/ 201 h 717"/>
                <a:gd name="T72" fmla="*/ 635 w 1061"/>
                <a:gd name="T73" fmla="*/ 224 h 717"/>
                <a:gd name="T74" fmla="*/ 635 w 1061"/>
                <a:gd name="T75" fmla="*/ 224 h 717"/>
                <a:gd name="T76" fmla="*/ 582 w 1061"/>
                <a:gd name="T77" fmla="*/ 260 h 717"/>
                <a:gd name="T78" fmla="*/ 609 w 1061"/>
                <a:gd name="T79" fmla="*/ 257 h 717"/>
                <a:gd name="T80" fmla="*/ 582 w 1061"/>
                <a:gd name="T81" fmla="*/ 260 h 717"/>
                <a:gd name="T82" fmla="*/ 550 w 1061"/>
                <a:gd name="T83" fmla="*/ 538 h 717"/>
                <a:gd name="T84" fmla="*/ 536 w 1061"/>
                <a:gd name="T85" fmla="*/ 504 h 717"/>
                <a:gd name="T86" fmla="*/ 550 w 1061"/>
                <a:gd name="T87" fmla="*/ 513 h 717"/>
                <a:gd name="T88" fmla="*/ 509 w 1061"/>
                <a:gd name="T89" fmla="*/ 513 h 717"/>
                <a:gd name="T90" fmla="*/ 106 w 1061"/>
                <a:gd name="T91" fmla="*/ 10 h 717"/>
                <a:gd name="T92" fmla="*/ 56 w 1061"/>
                <a:gd name="T93" fmla="*/ 3 h 717"/>
                <a:gd name="T94" fmla="*/ 79 w 1061"/>
                <a:gd name="T95" fmla="*/ 3 h 717"/>
                <a:gd name="T96" fmla="*/ 332 w 1061"/>
                <a:gd name="T97" fmla="*/ 517 h 717"/>
                <a:gd name="T98" fmla="*/ 343 w 1061"/>
                <a:gd name="T99" fmla="*/ 504 h 717"/>
                <a:gd name="T100" fmla="*/ 343 w 1061"/>
                <a:gd name="T101" fmla="*/ 548 h 717"/>
                <a:gd name="T102" fmla="*/ 259 w 1061"/>
                <a:gd name="T103" fmla="*/ 548 h 717"/>
                <a:gd name="T104" fmla="*/ 249 w 1061"/>
                <a:gd name="T105" fmla="*/ 554 h 717"/>
                <a:gd name="T106" fmla="*/ 270 w 1061"/>
                <a:gd name="T107" fmla="*/ 540 h 717"/>
                <a:gd name="T108" fmla="*/ 249 w 1061"/>
                <a:gd name="T109" fmla="*/ 521 h 717"/>
                <a:gd name="T110" fmla="*/ 187 w 1061"/>
                <a:gd name="T111" fmla="*/ 494 h 717"/>
                <a:gd name="T112" fmla="*/ 183 w 1061"/>
                <a:gd name="T113" fmla="*/ 521 h 717"/>
                <a:gd name="T114" fmla="*/ 187 w 1061"/>
                <a:gd name="T115" fmla="*/ 494 h 717"/>
                <a:gd name="T116" fmla="*/ 162 w 1061"/>
                <a:gd name="T117" fmla="*/ 521 h 717"/>
                <a:gd name="T118" fmla="*/ 116 w 1061"/>
                <a:gd name="T119" fmla="*/ 548 h 717"/>
                <a:gd name="T120" fmla="*/ 106 w 1061"/>
                <a:gd name="T121" fmla="*/ 561 h 717"/>
                <a:gd name="T122" fmla="*/ 0 w 1061"/>
                <a:gd name="T123" fmla="*/ 548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61" h="717">
                  <a:moveTo>
                    <a:pt x="23" y="548"/>
                  </a:moveTo>
                  <a:lnTo>
                    <a:pt x="23" y="604"/>
                  </a:lnTo>
                  <a:lnTo>
                    <a:pt x="0" y="604"/>
                  </a:lnTo>
                  <a:lnTo>
                    <a:pt x="0" y="548"/>
                  </a:lnTo>
                  <a:lnTo>
                    <a:pt x="23" y="548"/>
                  </a:lnTo>
                  <a:close/>
                  <a:moveTo>
                    <a:pt x="10" y="614"/>
                  </a:moveTo>
                  <a:lnTo>
                    <a:pt x="3" y="611"/>
                  </a:lnTo>
                  <a:lnTo>
                    <a:pt x="0" y="604"/>
                  </a:lnTo>
                  <a:lnTo>
                    <a:pt x="10" y="604"/>
                  </a:lnTo>
                  <a:lnTo>
                    <a:pt x="10" y="614"/>
                  </a:lnTo>
                  <a:close/>
                  <a:moveTo>
                    <a:pt x="10" y="590"/>
                  </a:moveTo>
                  <a:lnTo>
                    <a:pt x="83" y="590"/>
                  </a:lnTo>
                  <a:lnTo>
                    <a:pt x="83" y="614"/>
                  </a:lnTo>
                  <a:lnTo>
                    <a:pt x="10" y="614"/>
                  </a:lnTo>
                  <a:lnTo>
                    <a:pt x="10" y="590"/>
                  </a:lnTo>
                  <a:close/>
                  <a:moveTo>
                    <a:pt x="83" y="590"/>
                  </a:moveTo>
                  <a:lnTo>
                    <a:pt x="90" y="594"/>
                  </a:lnTo>
                  <a:lnTo>
                    <a:pt x="93" y="604"/>
                  </a:lnTo>
                  <a:lnTo>
                    <a:pt x="83" y="604"/>
                  </a:lnTo>
                  <a:lnTo>
                    <a:pt x="83" y="590"/>
                  </a:lnTo>
                  <a:close/>
                  <a:moveTo>
                    <a:pt x="93" y="604"/>
                  </a:moveTo>
                  <a:lnTo>
                    <a:pt x="93" y="604"/>
                  </a:lnTo>
                  <a:lnTo>
                    <a:pt x="93" y="604"/>
                  </a:lnTo>
                  <a:lnTo>
                    <a:pt x="69" y="604"/>
                  </a:lnTo>
                  <a:lnTo>
                    <a:pt x="69" y="604"/>
                  </a:lnTo>
                  <a:lnTo>
                    <a:pt x="69" y="604"/>
                  </a:lnTo>
                  <a:lnTo>
                    <a:pt x="93" y="604"/>
                  </a:lnTo>
                  <a:close/>
                  <a:moveTo>
                    <a:pt x="93" y="604"/>
                  </a:moveTo>
                  <a:lnTo>
                    <a:pt x="96" y="617"/>
                  </a:lnTo>
                  <a:lnTo>
                    <a:pt x="96" y="627"/>
                  </a:lnTo>
                  <a:lnTo>
                    <a:pt x="73" y="634"/>
                  </a:lnTo>
                  <a:lnTo>
                    <a:pt x="69" y="621"/>
                  </a:lnTo>
                  <a:lnTo>
                    <a:pt x="69" y="604"/>
                  </a:lnTo>
                  <a:lnTo>
                    <a:pt x="93" y="604"/>
                  </a:lnTo>
                  <a:close/>
                  <a:moveTo>
                    <a:pt x="96" y="627"/>
                  </a:moveTo>
                  <a:lnTo>
                    <a:pt x="100" y="638"/>
                  </a:lnTo>
                  <a:lnTo>
                    <a:pt x="102" y="648"/>
                  </a:lnTo>
                  <a:lnTo>
                    <a:pt x="83" y="658"/>
                  </a:lnTo>
                  <a:lnTo>
                    <a:pt x="77" y="648"/>
                  </a:lnTo>
                  <a:lnTo>
                    <a:pt x="73" y="634"/>
                  </a:lnTo>
                  <a:lnTo>
                    <a:pt x="96" y="627"/>
                  </a:lnTo>
                  <a:close/>
                  <a:moveTo>
                    <a:pt x="102" y="648"/>
                  </a:moveTo>
                  <a:lnTo>
                    <a:pt x="110" y="658"/>
                  </a:lnTo>
                  <a:lnTo>
                    <a:pt x="120" y="667"/>
                  </a:lnTo>
                  <a:lnTo>
                    <a:pt x="129" y="675"/>
                  </a:lnTo>
                  <a:lnTo>
                    <a:pt x="139" y="681"/>
                  </a:lnTo>
                  <a:lnTo>
                    <a:pt x="160" y="691"/>
                  </a:lnTo>
                  <a:lnTo>
                    <a:pt x="179" y="694"/>
                  </a:lnTo>
                  <a:lnTo>
                    <a:pt x="179" y="717"/>
                  </a:lnTo>
                  <a:lnTo>
                    <a:pt x="153" y="714"/>
                  </a:lnTo>
                  <a:lnTo>
                    <a:pt x="126" y="702"/>
                  </a:lnTo>
                  <a:lnTo>
                    <a:pt x="113" y="694"/>
                  </a:lnTo>
                  <a:lnTo>
                    <a:pt x="102" y="684"/>
                  </a:lnTo>
                  <a:lnTo>
                    <a:pt x="93" y="675"/>
                  </a:lnTo>
                  <a:lnTo>
                    <a:pt x="83" y="658"/>
                  </a:lnTo>
                  <a:lnTo>
                    <a:pt x="102" y="648"/>
                  </a:lnTo>
                  <a:close/>
                  <a:moveTo>
                    <a:pt x="179" y="717"/>
                  </a:moveTo>
                  <a:lnTo>
                    <a:pt x="179" y="717"/>
                  </a:lnTo>
                  <a:lnTo>
                    <a:pt x="179" y="717"/>
                  </a:lnTo>
                  <a:lnTo>
                    <a:pt x="179" y="704"/>
                  </a:lnTo>
                  <a:lnTo>
                    <a:pt x="179" y="717"/>
                  </a:lnTo>
                  <a:close/>
                  <a:moveTo>
                    <a:pt x="179" y="694"/>
                  </a:moveTo>
                  <a:lnTo>
                    <a:pt x="179" y="694"/>
                  </a:lnTo>
                  <a:lnTo>
                    <a:pt x="179" y="694"/>
                  </a:lnTo>
                  <a:lnTo>
                    <a:pt x="179" y="717"/>
                  </a:lnTo>
                  <a:lnTo>
                    <a:pt x="179" y="717"/>
                  </a:lnTo>
                  <a:lnTo>
                    <a:pt x="179" y="717"/>
                  </a:lnTo>
                  <a:lnTo>
                    <a:pt x="179" y="694"/>
                  </a:lnTo>
                  <a:close/>
                  <a:moveTo>
                    <a:pt x="179" y="694"/>
                  </a:moveTo>
                  <a:lnTo>
                    <a:pt x="179" y="694"/>
                  </a:lnTo>
                  <a:lnTo>
                    <a:pt x="179" y="704"/>
                  </a:lnTo>
                  <a:lnTo>
                    <a:pt x="179" y="694"/>
                  </a:lnTo>
                  <a:close/>
                  <a:moveTo>
                    <a:pt x="179" y="694"/>
                  </a:moveTo>
                  <a:lnTo>
                    <a:pt x="193" y="691"/>
                  </a:lnTo>
                  <a:lnTo>
                    <a:pt x="203" y="691"/>
                  </a:lnTo>
                  <a:lnTo>
                    <a:pt x="206" y="714"/>
                  </a:lnTo>
                  <a:lnTo>
                    <a:pt x="196" y="714"/>
                  </a:lnTo>
                  <a:lnTo>
                    <a:pt x="179" y="717"/>
                  </a:lnTo>
                  <a:lnTo>
                    <a:pt x="179" y="694"/>
                  </a:lnTo>
                  <a:close/>
                  <a:moveTo>
                    <a:pt x="203" y="691"/>
                  </a:moveTo>
                  <a:lnTo>
                    <a:pt x="212" y="688"/>
                  </a:lnTo>
                  <a:lnTo>
                    <a:pt x="220" y="684"/>
                  </a:lnTo>
                  <a:lnTo>
                    <a:pt x="233" y="704"/>
                  </a:lnTo>
                  <a:lnTo>
                    <a:pt x="220" y="711"/>
                  </a:lnTo>
                  <a:lnTo>
                    <a:pt x="206" y="714"/>
                  </a:lnTo>
                  <a:lnTo>
                    <a:pt x="203" y="691"/>
                  </a:lnTo>
                  <a:close/>
                  <a:moveTo>
                    <a:pt x="220" y="684"/>
                  </a:moveTo>
                  <a:lnTo>
                    <a:pt x="229" y="677"/>
                  </a:lnTo>
                  <a:lnTo>
                    <a:pt x="239" y="667"/>
                  </a:lnTo>
                  <a:lnTo>
                    <a:pt x="247" y="661"/>
                  </a:lnTo>
                  <a:lnTo>
                    <a:pt x="253" y="651"/>
                  </a:lnTo>
                  <a:lnTo>
                    <a:pt x="262" y="627"/>
                  </a:lnTo>
                  <a:lnTo>
                    <a:pt x="266" y="604"/>
                  </a:lnTo>
                  <a:lnTo>
                    <a:pt x="293" y="604"/>
                  </a:lnTo>
                  <a:lnTo>
                    <a:pt x="289" y="621"/>
                  </a:lnTo>
                  <a:lnTo>
                    <a:pt x="286" y="634"/>
                  </a:lnTo>
                  <a:lnTo>
                    <a:pt x="283" y="651"/>
                  </a:lnTo>
                  <a:lnTo>
                    <a:pt x="276" y="664"/>
                  </a:lnTo>
                  <a:lnTo>
                    <a:pt x="266" y="675"/>
                  </a:lnTo>
                  <a:lnTo>
                    <a:pt x="256" y="688"/>
                  </a:lnTo>
                  <a:lnTo>
                    <a:pt x="247" y="698"/>
                  </a:lnTo>
                  <a:lnTo>
                    <a:pt x="233" y="704"/>
                  </a:lnTo>
                  <a:lnTo>
                    <a:pt x="220" y="684"/>
                  </a:lnTo>
                  <a:close/>
                  <a:moveTo>
                    <a:pt x="266" y="604"/>
                  </a:moveTo>
                  <a:lnTo>
                    <a:pt x="272" y="594"/>
                  </a:lnTo>
                  <a:lnTo>
                    <a:pt x="280" y="590"/>
                  </a:lnTo>
                  <a:lnTo>
                    <a:pt x="280" y="604"/>
                  </a:lnTo>
                  <a:lnTo>
                    <a:pt x="266" y="604"/>
                  </a:lnTo>
                  <a:close/>
                  <a:moveTo>
                    <a:pt x="280" y="590"/>
                  </a:moveTo>
                  <a:lnTo>
                    <a:pt x="802" y="590"/>
                  </a:lnTo>
                  <a:lnTo>
                    <a:pt x="802" y="614"/>
                  </a:lnTo>
                  <a:lnTo>
                    <a:pt x="280" y="614"/>
                  </a:lnTo>
                  <a:lnTo>
                    <a:pt x="280" y="590"/>
                  </a:lnTo>
                  <a:close/>
                  <a:moveTo>
                    <a:pt x="802" y="590"/>
                  </a:moveTo>
                  <a:lnTo>
                    <a:pt x="805" y="590"/>
                  </a:lnTo>
                  <a:lnTo>
                    <a:pt x="808" y="594"/>
                  </a:lnTo>
                  <a:lnTo>
                    <a:pt x="812" y="598"/>
                  </a:lnTo>
                  <a:lnTo>
                    <a:pt x="812" y="604"/>
                  </a:lnTo>
                  <a:lnTo>
                    <a:pt x="802" y="604"/>
                  </a:lnTo>
                  <a:lnTo>
                    <a:pt x="802" y="590"/>
                  </a:lnTo>
                  <a:close/>
                  <a:moveTo>
                    <a:pt x="812" y="604"/>
                  </a:moveTo>
                  <a:lnTo>
                    <a:pt x="812" y="604"/>
                  </a:lnTo>
                  <a:lnTo>
                    <a:pt x="812" y="607"/>
                  </a:lnTo>
                  <a:lnTo>
                    <a:pt x="789" y="607"/>
                  </a:lnTo>
                  <a:lnTo>
                    <a:pt x="789" y="604"/>
                  </a:lnTo>
                  <a:lnTo>
                    <a:pt x="789" y="604"/>
                  </a:lnTo>
                  <a:lnTo>
                    <a:pt x="812" y="604"/>
                  </a:lnTo>
                  <a:close/>
                  <a:moveTo>
                    <a:pt x="812" y="607"/>
                  </a:moveTo>
                  <a:lnTo>
                    <a:pt x="815" y="625"/>
                  </a:lnTo>
                  <a:lnTo>
                    <a:pt x="822" y="640"/>
                  </a:lnTo>
                  <a:lnTo>
                    <a:pt x="828" y="658"/>
                  </a:lnTo>
                  <a:lnTo>
                    <a:pt x="841" y="667"/>
                  </a:lnTo>
                  <a:lnTo>
                    <a:pt x="826" y="688"/>
                  </a:lnTo>
                  <a:lnTo>
                    <a:pt x="812" y="671"/>
                  </a:lnTo>
                  <a:lnTo>
                    <a:pt x="799" y="651"/>
                  </a:lnTo>
                  <a:lnTo>
                    <a:pt x="791" y="631"/>
                  </a:lnTo>
                  <a:lnTo>
                    <a:pt x="789" y="607"/>
                  </a:lnTo>
                  <a:lnTo>
                    <a:pt x="812" y="607"/>
                  </a:lnTo>
                  <a:close/>
                  <a:moveTo>
                    <a:pt x="841" y="667"/>
                  </a:moveTo>
                  <a:lnTo>
                    <a:pt x="855" y="677"/>
                  </a:lnTo>
                  <a:lnTo>
                    <a:pt x="868" y="688"/>
                  </a:lnTo>
                  <a:lnTo>
                    <a:pt x="882" y="691"/>
                  </a:lnTo>
                  <a:lnTo>
                    <a:pt x="899" y="694"/>
                  </a:lnTo>
                  <a:lnTo>
                    <a:pt x="899" y="717"/>
                  </a:lnTo>
                  <a:lnTo>
                    <a:pt x="878" y="714"/>
                  </a:lnTo>
                  <a:lnTo>
                    <a:pt x="859" y="708"/>
                  </a:lnTo>
                  <a:lnTo>
                    <a:pt x="841" y="702"/>
                  </a:lnTo>
                  <a:lnTo>
                    <a:pt x="826" y="688"/>
                  </a:lnTo>
                  <a:lnTo>
                    <a:pt x="841" y="667"/>
                  </a:lnTo>
                  <a:close/>
                  <a:moveTo>
                    <a:pt x="899" y="694"/>
                  </a:moveTo>
                  <a:lnTo>
                    <a:pt x="899" y="694"/>
                  </a:lnTo>
                  <a:lnTo>
                    <a:pt x="901" y="694"/>
                  </a:lnTo>
                  <a:lnTo>
                    <a:pt x="901" y="717"/>
                  </a:lnTo>
                  <a:lnTo>
                    <a:pt x="899" y="717"/>
                  </a:lnTo>
                  <a:lnTo>
                    <a:pt x="899" y="717"/>
                  </a:lnTo>
                  <a:lnTo>
                    <a:pt x="899" y="694"/>
                  </a:lnTo>
                  <a:close/>
                  <a:moveTo>
                    <a:pt x="901" y="694"/>
                  </a:moveTo>
                  <a:lnTo>
                    <a:pt x="901" y="694"/>
                  </a:lnTo>
                  <a:lnTo>
                    <a:pt x="901" y="694"/>
                  </a:lnTo>
                  <a:lnTo>
                    <a:pt x="901" y="717"/>
                  </a:lnTo>
                  <a:lnTo>
                    <a:pt x="901" y="717"/>
                  </a:lnTo>
                  <a:lnTo>
                    <a:pt x="901" y="717"/>
                  </a:lnTo>
                  <a:lnTo>
                    <a:pt x="901" y="694"/>
                  </a:lnTo>
                  <a:close/>
                  <a:moveTo>
                    <a:pt x="901" y="694"/>
                  </a:moveTo>
                  <a:lnTo>
                    <a:pt x="901" y="694"/>
                  </a:lnTo>
                  <a:lnTo>
                    <a:pt x="901" y="704"/>
                  </a:lnTo>
                  <a:lnTo>
                    <a:pt x="901" y="694"/>
                  </a:lnTo>
                  <a:close/>
                  <a:moveTo>
                    <a:pt x="901" y="694"/>
                  </a:moveTo>
                  <a:lnTo>
                    <a:pt x="915" y="691"/>
                  </a:lnTo>
                  <a:lnTo>
                    <a:pt x="932" y="688"/>
                  </a:lnTo>
                  <a:lnTo>
                    <a:pt x="945" y="681"/>
                  </a:lnTo>
                  <a:lnTo>
                    <a:pt x="959" y="671"/>
                  </a:lnTo>
                  <a:lnTo>
                    <a:pt x="975" y="688"/>
                  </a:lnTo>
                  <a:lnTo>
                    <a:pt x="959" y="702"/>
                  </a:lnTo>
                  <a:lnTo>
                    <a:pt x="942" y="708"/>
                  </a:lnTo>
                  <a:lnTo>
                    <a:pt x="922" y="714"/>
                  </a:lnTo>
                  <a:lnTo>
                    <a:pt x="901" y="717"/>
                  </a:lnTo>
                  <a:lnTo>
                    <a:pt x="901" y="694"/>
                  </a:lnTo>
                  <a:close/>
                  <a:moveTo>
                    <a:pt x="959" y="671"/>
                  </a:moveTo>
                  <a:lnTo>
                    <a:pt x="972" y="658"/>
                  </a:lnTo>
                  <a:lnTo>
                    <a:pt x="978" y="640"/>
                  </a:lnTo>
                  <a:lnTo>
                    <a:pt x="984" y="625"/>
                  </a:lnTo>
                  <a:lnTo>
                    <a:pt x="988" y="604"/>
                  </a:lnTo>
                  <a:lnTo>
                    <a:pt x="1011" y="604"/>
                  </a:lnTo>
                  <a:lnTo>
                    <a:pt x="1009" y="631"/>
                  </a:lnTo>
                  <a:lnTo>
                    <a:pt x="1001" y="651"/>
                  </a:lnTo>
                  <a:lnTo>
                    <a:pt x="988" y="671"/>
                  </a:lnTo>
                  <a:lnTo>
                    <a:pt x="975" y="688"/>
                  </a:lnTo>
                  <a:lnTo>
                    <a:pt x="959" y="671"/>
                  </a:lnTo>
                  <a:close/>
                  <a:moveTo>
                    <a:pt x="988" y="604"/>
                  </a:moveTo>
                  <a:lnTo>
                    <a:pt x="988" y="604"/>
                  </a:lnTo>
                  <a:lnTo>
                    <a:pt x="988" y="604"/>
                  </a:lnTo>
                  <a:lnTo>
                    <a:pt x="1011" y="604"/>
                  </a:lnTo>
                  <a:lnTo>
                    <a:pt x="1011" y="604"/>
                  </a:lnTo>
                  <a:lnTo>
                    <a:pt x="1011" y="604"/>
                  </a:lnTo>
                  <a:lnTo>
                    <a:pt x="988" y="604"/>
                  </a:lnTo>
                  <a:close/>
                  <a:moveTo>
                    <a:pt x="988" y="604"/>
                  </a:moveTo>
                  <a:lnTo>
                    <a:pt x="992" y="594"/>
                  </a:lnTo>
                  <a:lnTo>
                    <a:pt x="998" y="590"/>
                  </a:lnTo>
                  <a:lnTo>
                    <a:pt x="998" y="604"/>
                  </a:lnTo>
                  <a:lnTo>
                    <a:pt x="988" y="604"/>
                  </a:lnTo>
                  <a:close/>
                  <a:moveTo>
                    <a:pt x="998" y="590"/>
                  </a:moveTo>
                  <a:lnTo>
                    <a:pt x="1048" y="590"/>
                  </a:lnTo>
                  <a:lnTo>
                    <a:pt x="1048" y="614"/>
                  </a:lnTo>
                  <a:lnTo>
                    <a:pt x="998" y="614"/>
                  </a:lnTo>
                  <a:lnTo>
                    <a:pt x="998" y="590"/>
                  </a:lnTo>
                  <a:close/>
                  <a:moveTo>
                    <a:pt x="1061" y="604"/>
                  </a:moveTo>
                  <a:lnTo>
                    <a:pt x="1055" y="611"/>
                  </a:lnTo>
                  <a:lnTo>
                    <a:pt x="1048" y="614"/>
                  </a:lnTo>
                  <a:lnTo>
                    <a:pt x="1048" y="604"/>
                  </a:lnTo>
                  <a:lnTo>
                    <a:pt x="1061" y="604"/>
                  </a:lnTo>
                  <a:close/>
                  <a:moveTo>
                    <a:pt x="1034" y="604"/>
                  </a:moveTo>
                  <a:lnTo>
                    <a:pt x="1034" y="467"/>
                  </a:lnTo>
                  <a:lnTo>
                    <a:pt x="1061" y="467"/>
                  </a:lnTo>
                  <a:lnTo>
                    <a:pt x="1061" y="604"/>
                  </a:lnTo>
                  <a:lnTo>
                    <a:pt x="1034" y="604"/>
                  </a:lnTo>
                  <a:close/>
                  <a:moveTo>
                    <a:pt x="1061" y="467"/>
                  </a:moveTo>
                  <a:lnTo>
                    <a:pt x="1061" y="467"/>
                  </a:lnTo>
                  <a:lnTo>
                    <a:pt x="1048" y="467"/>
                  </a:lnTo>
                  <a:lnTo>
                    <a:pt x="1061" y="467"/>
                  </a:lnTo>
                  <a:close/>
                  <a:moveTo>
                    <a:pt x="1034" y="467"/>
                  </a:moveTo>
                  <a:lnTo>
                    <a:pt x="1034" y="467"/>
                  </a:lnTo>
                  <a:lnTo>
                    <a:pt x="1034" y="467"/>
                  </a:lnTo>
                  <a:lnTo>
                    <a:pt x="1058" y="467"/>
                  </a:lnTo>
                  <a:lnTo>
                    <a:pt x="1058" y="467"/>
                  </a:lnTo>
                  <a:lnTo>
                    <a:pt x="1061" y="467"/>
                  </a:lnTo>
                  <a:lnTo>
                    <a:pt x="1034" y="467"/>
                  </a:lnTo>
                  <a:close/>
                  <a:moveTo>
                    <a:pt x="1034" y="467"/>
                  </a:moveTo>
                  <a:lnTo>
                    <a:pt x="1034" y="467"/>
                  </a:lnTo>
                  <a:lnTo>
                    <a:pt x="1048" y="467"/>
                  </a:lnTo>
                  <a:lnTo>
                    <a:pt x="1034" y="467"/>
                  </a:lnTo>
                  <a:close/>
                  <a:moveTo>
                    <a:pt x="1034" y="467"/>
                  </a:moveTo>
                  <a:lnTo>
                    <a:pt x="1034" y="464"/>
                  </a:lnTo>
                  <a:lnTo>
                    <a:pt x="1034" y="461"/>
                  </a:lnTo>
                  <a:lnTo>
                    <a:pt x="1058" y="457"/>
                  </a:lnTo>
                  <a:lnTo>
                    <a:pt x="1058" y="461"/>
                  </a:lnTo>
                  <a:lnTo>
                    <a:pt x="1058" y="467"/>
                  </a:lnTo>
                  <a:lnTo>
                    <a:pt x="1034" y="467"/>
                  </a:lnTo>
                  <a:close/>
                  <a:moveTo>
                    <a:pt x="1034" y="461"/>
                  </a:moveTo>
                  <a:lnTo>
                    <a:pt x="1034" y="457"/>
                  </a:lnTo>
                  <a:lnTo>
                    <a:pt x="1032" y="453"/>
                  </a:lnTo>
                  <a:lnTo>
                    <a:pt x="1055" y="444"/>
                  </a:lnTo>
                  <a:lnTo>
                    <a:pt x="1055" y="451"/>
                  </a:lnTo>
                  <a:lnTo>
                    <a:pt x="1058" y="457"/>
                  </a:lnTo>
                  <a:lnTo>
                    <a:pt x="1034" y="461"/>
                  </a:lnTo>
                  <a:close/>
                  <a:moveTo>
                    <a:pt x="1032" y="453"/>
                  </a:moveTo>
                  <a:lnTo>
                    <a:pt x="1028" y="447"/>
                  </a:lnTo>
                  <a:lnTo>
                    <a:pt x="1021" y="444"/>
                  </a:lnTo>
                  <a:lnTo>
                    <a:pt x="1015" y="440"/>
                  </a:lnTo>
                  <a:lnTo>
                    <a:pt x="1005" y="438"/>
                  </a:lnTo>
                  <a:lnTo>
                    <a:pt x="1005" y="414"/>
                  </a:lnTo>
                  <a:lnTo>
                    <a:pt x="1021" y="417"/>
                  </a:lnTo>
                  <a:lnTo>
                    <a:pt x="1034" y="424"/>
                  </a:lnTo>
                  <a:lnTo>
                    <a:pt x="1044" y="434"/>
                  </a:lnTo>
                  <a:lnTo>
                    <a:pt x="1055" y="444"/>
                  </a:lnTo>
                  <a:lnTo>
                    <a:pt x="1032" y="453"/>
                  </a:lnTo>
                  <a:close/>
                  <a:moveTo>
                    <a:pt x="1005" y="414"/>
                  </a:moveTo>
                  <a:lnTo>
                    <a:pt x="1005" y="414"/>
                  </a:lnTo>
                  <a:lnTo>
                    <a:pt x="1005" y="427"/>
                  </a:lnTo>
                  <a:lnTo>
                    <a:pt x="1005" y="414"/>
                  </a:lnTo>
                  <a:close/>
                  <a:moveTo>
                    <a:pt x="1005" y="438"/>
                  </a:moveTo>
                  <a:lnTo>
                    <a:pt x="984" y="438"/>
                  </a:lnTo>
                  <a:lnTo>
                    <a:pt x="984" y="414"/>
                  </a:lnTo>
                  <a:lnTo>
                    <a:pt x="1005" y="414"/>
                  </a:lnTo>
                  <a:lnTo>
                    <a:pt x="1005" y="438"/>
                  </a:lnTo>
                  <a:close/>
                  <a:moveTo>
                    <a:pt x="984" y="438"/>
                  </a:moveTo>
                  <a:lnTo>
                    <a:pt x="978" y="434"/>
                  </a:lnTo>
                  <a:lnTo>
                    <a:pt x="972" y="427"/>
                  </a:lnTo>
                  <a:lnTo>
                    <a:pt x="984" y="427"/>
                  </a:lnTo>
                  <a:lnTo>
                    <a:pt x="984" y="438"/>
                  </a:lnTo>
                  <a:close/>
                  <a:moveTo>
                    <a:pt x="972" y="427"/>
                  </a:moveTo>
                  <a:lnTo>
                    <a:pt x="972" y="417"/>
                  </a:lnTo>
                  <a:lnTo>
                    <a:pt x="969" y="407"/>
                  </a:lnTo>
                  <a:lnTo>
                    <a:pt x="988" y="397"/>
                  </a:lnTo>
                  <a:lnTo>
                    <a:pt x="995" y="411"/>
                  </a:lnTo>
                  <a:lnTo>
                    <a:pt x="998" y="427"/>
                  </a:lnTo>
                  <a:lnTo>
                    <a:pt x="972" y="427"/>
                  </a:lnTo>
                  <a:close/>
                  <a:moveTo>
                    <a:pt x="969" y="407"/>
                  </a:moveTo>
                  <a:lnTo>
                    <a:pt x="965" y="407"/>
                  </a:lnTo>
                  <a:lnTo>
                    <a:pt x="965" y="403"/>
                  </a:lnTo>
                  <a:lnTo>
                    <a:pt x="988" y="394"/>
                  </a:lnTo>
                  <a:lnTo>
                    <a:pt x="988" y="394"/>
                  </a:lnTo>
                  <a:lnTo>
                    <a:pt x="988" y="397"/>
                  </a:lnTo>
                  <a:lnTo>
                    <a:pt x="969" y="407"/>
                  </a:lnTo>
                  <a:close/>
                  <a:moveTo>
                    <a:pt x="965" y="403"/>
                  </a:moveTo>
                  <a:lnTo>
                    <a:pt x="965" y="403"/>
                  </a:lnTo>
                  <a:lnTo>
                    <a:pt x="975" y="397"/>
                  </a:lnTo>
                  <a:lnTo>
                    <a:pt x="965" y="403"/>
                  </a:lnTo>
                  <a:close/>
                  <a:moveTo>
                    <a:pt x="965" y="403"/>
                  </a:moveTo>
                  <a:lnTo>
                    <a:pt x="895" y="260"/>
                  </a:lnTo>
                  <a:lnTo>
                    <a:pt x="918" y="251"/>
                  </a:lnTo>
                  <a:lnTo>
                    <a:pt x="988" y="394"/>
                  </a:lnTo>
                  <a:lnTo>
                    <a:pt x="965" y="403"/>
                  </a:lnTo>
                  <a:close/>
                  <a:moveTo>
                    <a:pt x="895" y="260"/>
                  </a:moveTo>
                  <a:lnTo>
                    <a:pt x="895" y="260"/>
                  </a:lnTo>
                  <a:lnTo>
                    <a:pt x="909" y="253"/>
                  </a:lnTo>
                  <a:lnTo>
                    <a:pt x="895" y="260"/>
                  </a:lnTo>
                  <a:close/>
                  <a:moveTo>
                    <a:pt x="895" y="260"/>
                  </a:moveTo>
                  <a:lnTo>
                    <a:pt x="888" y="243"/>
                  </a:lnTo>
                  <a:lnTo>
                    <a:pt x="878" y="234"/>
                  </a:lnTo>
                  <a:lnTo>
                    <a:pt x="892" y="214"/>
                  </a:lnTo>
                  <a:lnTo>
                    <a:pt x="905" y="230"/>
                  </a:lnTo>
                  <a:lnTo>
                    <a:pt x="918" y="251"/>
                  </a:lnTo>
                  <a:lnTo>
                    <a:pt x="895" y="260"/>
                  </a:lnTo>
                  <a:close/>
                  <a:moveTo>
                    <a:pt x="878" y="234"/>
                  </a:moveTo>
                  <a:lnTo>
                    <a:pt x="865" y="226"/>
                  </a:lnTo>
                  <a:lnTo>
                    <a:pt x="849" y="224"/>
                  </a:lnTo>
                  <a:lnTo>
                    <a:pt x="849" y="201"/>
                  </a:lnTo>
                  <a:lnTo>
                    <a:pt x="872" y="203"/>
                  </a:lnTo>
                  <a:lnTo>
                    <a:pt x="892" y="214"/>
                  </a:lnTo>
                  <a:lnTo>
                    <a:pt x="878" y="234"/>
                  </a:lnTo>
                  <a:close/>
                  <a:moveTo>
                    <a:pt x="849" y="201"/>
                  </a:moveTo>
                  <a:lnTo>
                    <a:pt x="849" y="201"/>
                  </a:lnTo>
                  <a:lnTo>
                    <a:pt x="849" y="201"/>
                  </a:lnTo>
                  <a:lnTo>
                    <a:pt x="849" y="214"/>
                  </a:lnTo>
                  <a:lnTo>
                    <a:pt x="849" y="201"/>
                  </a:lnTo>
                  <a:close/>
                  <a:moveTo>
                    <a:pt x="849" y="224"/>
                  </a:moveTo>
                  <a:lnTo>
                    <a:pt x="635" y="224"/>
                  </a:lnTo>
                  <a:lnTo>
                    <a:pt x="635" y="201"/>
                  </a:lnTo>
                  <a:lnTo>
                    <a:pt x="849" y="201"/>
                  </a:lnTo>
                  <a:lnTo>
                    <a:pt x="849" y="224"/>
                  </a:lnTo>
                  <a:close/>
                  <a:moveTo>
                    <a:pt x="635" y="201"/>
                  </a:moveTo>
                  <a:lnTo>
                    <a:pt x="635" y="201"/>
                  </a:lnTo>
                  <a:lnTo>
                    <a:pt x="635" y="201"/>
                  </a:lnTo>
                  <a:lnTo>
                    <a:pt x="635" y="214"/>
                  </a:lnTo>
                  <a:lnTo>
                    <a:pt x="635" y="201"/>
                  </a:lnTo>
                  <a:close/>
                  <a:moveTo>
                    <a:pt x="635" y="224"/>
                  </a:moveTo>
                  <a:lnTo>
                    <a:pt x="635" y="224"/>
                  </a:lnTo>
                  <a:lnTo>
                    <a:pt x="635" y="224"/>
                  </a:lnTo>
                  <a:lnTo>
                    <a:pt x="633" y="201"/>
                  </a:lnTo>
                  <a:lnTo>
                    <a:pt x="633" y="201"/>
                  </a:lnTo>
                  <a:lnTo>
                    <a:pt x="635" y="201"/>
                  </a:lnTo>
                  <a:lnTo>
                    <a:pt x="635" y="224"/>
                  </a:lnTo>
                  <a:close/>
                  <a:moveTo>
                    <a:pt x="635" y="224"/>
                  </a:moveTo>
                  <a:lnTo>
                    <a:pt x="622" y="230"/>
                  </a:lnTo>
                  <a:lnTo>
                    <a:pt x="615" y="240"/>
                  </a:lnTo>
                  <a:lnTo>
                    <a:pt x="592" y="226"/>
                  </a:lnTo>
                  <a:lnTo>
                    <a:pt x="598" y="216"/>
                  </a:lnTo>
                  <a:lnTo>
                    <a:pt x="609" y="210"/>
                  </a:lnTo>
                  <a:lnTo>
                    <a:pt x="619" y="203"/>
                  </a:lnTo>
                  <a:lnTo>
                    <a:pt x="633" y="201"/>
                  </a:lnTo>
                  <a:lnTo>
                    <a:pt x="635" y="224"/>
                  </a:lnTo>
                  <a:close/>
                  <a:moveTo>
                    <a:pt x="615" y="240"/>
                  </a:moveTo>
                  <a:lnTo>
                    <a:pt x="609" y="251"/>
                  </a:lnTo>
                  <a:lnTo>
                    <a:pt x="609" y="257"/>
                  </a:lnTo>
                  <a:lnTo>
                    <a:pt x="582" y="260"/>
                  </a:lnTo>
                  <a:lnTo>
                    <a:pt x="585" y="243"/>
                  </a:lnTo>
                  <a:lnTo>
                    <a:pt x="592" y="226"/>
                  </a:lnTo>
                  <a:lnTo>
                    <a:pt x="615" y="240"/>
                  </a:lnTo>
                  <a:close/>
                  <a:moveTo>
                    <a:pt x="582" y="260"/>
                  </a:moveTo>
                  <a:lnTo>
                    <a:pt x="582" y="260"/>
                  </a:lnTo>
                  <a:lnTo>
                    <a:pt x="596" y="260"/>
                  </a:lnTo>
                  <a:lnTo>
                    <a:pt x="582" y="260"/>
                  </a:lnTo>
                  <a:close/>
                  <a:moveTo>
                    <a:pt x="609" y="257"/>
                  </a:moveTo>
                  <a:lnTo>
                    <a:pt x="609" y="257"/>
                  </a:lnTo>
                  <a:lnTo>
                    <a:pt x="609" y="257"/>
                  </a:lnTo>
                  <a:lnTo>
                    <a:pt x="582" y="260"/>
                  </a:lnTo>
                  <a:lnTo>
                    <a:pt x="582" y="260"/>
                  </a:lnTo>
                  <a:lnTo>
                    <a:pt x="582" y="260"/>
                  </a:lnTo>
                  <a:lnTo>
                    <a:pt x="609" y="257"/>
                  </a:lnTo>
                  <a:close/>
                  <a:moveTo>
                    <a:pt x="609" y="257"/>
                  </a:moveTo>
                  <a:lnTo>
                    <a:pt x="609" y="260"/>
                  </a:lnTo>
                  <a:lnTo>
                    <a:pt x="609" y="260"/>
                  </a:lnTo>
                  <a:lnTo>
                    <a:pt x="596" y="260"/>
                  </a:lnTo>
                  <a:lnTo>
                    <a:pt x="609" y="257"/>
                  </a:lnTo>
                  <a:close/>
                  <a:moveTo>
                    <a:pt x="609" y="260"/>
                  </a:moveTo>
                  <a:lnTo>
                    <a:pt x="609" y="548"/>
                  </a:lnTo>
                  <a:lnTo>
                    <a:pt x="585" y="548"/>
                  </a:lnTo>
                  <a:lnTo>
                    <a:pt x="582" y="260"/>
                  </a:lnTo>
                  <a:lnTo>
                    <a:pt x="609" y="260"/>
                  </a:lnTo>
                  <a:close/>
                  <a:moveTo>
                    <a:pt x="609" y="548"/>
                  </a:moveTo>
                  <a:lnTo>
                    <a:pt x="606" y="557"/>
                  </a:lnTo>
                  <a:lnTo>
                    <a:pt x="596" y="561"/>
                  </a:lnTo>
                  <a:lnTo>
                    <a:pt x="596" y="548"/>
                  </a:lnTo>
                  <a:lnTo>
                    <a:pt x="609" y="548"/>
                  </a:lnTo>
                  <a:close/>
                  <a:moveTo>
                    <a:pt x="596" y="561"/>
                  </a:moveTo>
                  <a:lnTo>
                    <a:pt x="550" y="561"/>
                  </a:lnTo>
                  <a:lnTo>
                    <a:pt x="550" y="538"/>
                  </a:lnTo>
                  <a:lnTo>
                    <a:pt x="596" y="538"/>
                  </a:lnTo>
                  <a:lnTo>
                    <a:pt x="596" y="561"/>
                  </a:lnTo>
                  <a:close/>
                  <a:moveTo>
                    <a:pt x="550" y="561"/>
                  </a:moveTo>
                  <a:lnTo>
                    <a:pt x="539" y="557"/>
                  </a:lnTo>
                  <a:lnTo>
                    <a:pt x="536" y="548"/>
                  </a:lnTo>
                  <a:lnTo>
                    <a:pt x="550" y="548"/>
                  </a:lnTo>
                  <a:lnTo>
                    <a:pt x="550" y="561"/>
                  </a:lnTo>
                  <a:close/>
                  <a:moveTo>
                    <a:pt x="536" y="548"/>
                  </a:moveTo>
                  <a:lnTo>
                    <a:pt x="536" y="504"/>
                  </a:lnTo>
                  <a:lnTo>
                    <a:pt x="559" y="504"/>
                  </a:lnTo>
                  <a:lnTo>
                    <a:pt x="559" y="548"/>
                  </a:lnTo>
                  <a:lnTo>
                    <a:pt x="536" y="548"/>
                  </a:lnTo>
                  <a:close/>
                  <a:moveTo>
                    <a:pt x="550" y="490"/>
                  </a:moveTo>
                  <a:lnTo>
                    <a:pt x="556" y="494"/>
                  </a:lnTo>
                  <a:lnTo>
                    <a:pt x="559" y="504"/>
                  </a:lnTo>
                  <a:lnTo>
                    <a:pt x="550" y="504"/>
                  </a:lnTo>
                  <a:lnTo>
                    <a:pt x="550" y="490"/>
                  </a:lnTo>
                  <a:close/>
                  <a:moveTo>
                    <a:pt x="550" y="513"/>
                  </a:moveTo>
                  <a:lnTo>
                    <a:pt x="509" y="513"/>
                  </a:lnTo>
                  <a:lnTo>
                    <a:pt x="509" y="490"/>
                  </a:lnTo>
                  <a:lnTo>
                    <a:pt x="550" y="490"/>
                  </a:lnTo>
                  <a:lnTo>
                    <a:pt x="550" y="513"/>
                  </a:lnTo>
                  <a:close/>
                  <a:moveTo>
                    <a:pt x="509" y="513"/>
                  </a:moveTo>
                  <a:lnTo>
                    <a:pt x="506" y="513"/>
                  </a:lnTo>
                  <a:lnTo>
                    <a:pt x="499" y="511"/>
                  </a:lnTo>
                  <a:lnTo>
                    <a:pt x="509" y="504"/>
                  </a:lnTo>
                  <a:lnTo>
                    <a:pt x="509" y="513"/>
                  </a:lnTo>
                  <a:close/>
                  <a:moveTo>
                    <a:pt x="499" y="511"/>
                  </a:moveTo>
                  <a:lnTo>
                    <a:pt x="96" y="16"/>
                  </a:lnTo>
                  <a:lnTo>
                    <a:pt x="116" y="3"/>
                  </a:lnTo>
                  <a:lnTo>
                    <a:pt x="519" y="494"/>
                  </a:lnTo>
                  <a:lnTo>
                    <a:pt x="499" y="511"/>
                  </a:lnTo>
                  <a:close/>
                  <a:moveTo>
                    <a:pt x="106" y="0"/>
                  </a:moveTo>
                  <a:lnTo>
                    <a:pt x="110" y="0"/>
                  </a:lnTo>
                  <a:lnTo>
                    <a:pt x="116" y="3"/>
                  </a:lnTo>
                  <a:lnTo>
                    <a:pt x="106" y="10"/>
                  </a:lnTo>
                  <a:lnTo>
                    <a:pt x="106" y="0"/>
                  </a:lnTo>
                  <a:close/>
                  <a:moveTo>
                    <a:pt x="106" y="23"/>
                  </a:moveTo>
                  <a:lnTo>
                    <a:pt x="66" y="23"/>
                  </a:lnTo>
                  <a:lnTo>
                    <a:pt x="66" y="0"/>
                  </a:lnTo>
                  <a:lnTo>
                    <a:pt x="106" y="0"/>
                  </a:lnTo>
                  <a:lnTo>
                    <a:pt x="106" y="23"/>
                  </a:lnTo>
                  <a:close/>
                  <a:moveTo>
                    <a:pt x="56" y="16"/>
                  </a:moveTo>
                  <a:lnTo>
                    <a:pt x="56" y="10"/>
                  </a:lnTo>
                  <a:lnTo>
                    <a:pt x="56" y="3"/>
                  </a:lnTo>
                  <a:lnTo>
                    <a:pt x="63" y="0"/>
                  </a:lnTo>
                  <a:lnTo>
                    <a:pt x="66" y="0"/>
                  </a:lnTo>
                  <a:lnTo>
                    <a:pt x="66" y="10"/>
                  </a:lnTo>
                  <a:lnTo>
                    <a:pt x="56" y="16"/>
                  </a:lnTo>
                  <a:close/>
                  <a:moveTo>
                    <a:pt x="79" y="3"/>
                  </a:moveTo>
                  <a:lnTo>
                    <a:pt x="376" y="497"/>
                  </a:lnTo>
                  <a:lnTo>
                    <a:pt x="353" y="511"/>
                  </a:lnTo>
                  <a:lnTo>
                    <a:pt x="56" y="16"/>
                  </a:lnTo>
                  <a:lnTo>
                    <a:pt x="79" y="3"/>
                  </a:lnTo>
                  <a:close/>
                  <a:moveTo>
                    <a:pt x="376" y="497"/>
                  </a:moveTo>
                  <a:lnTo>
                    <a:pt x="376" y="504"/>
                  </a:lnTo>
                  <a:lnTo>
                    <a:pt x="376" y="511"/>
                  </a:lnTo>
                  <a:lnTo>
                    <a:pt x="369" y="513"/>
                  </a:lnTo>
                  <a:lnTo>
                    <a:pt x="363" y="517"/>
                  </a:lnTo>
                  <a:lnTo>
                    <a:pt x="363" y="504"/>
                  </a:lnTo>
                  <a:lnTo>
                    <a:pt x="376" y="497"/>
                  </a:lnTo>
                  <a:close/>
                  <a:moveTo>
                    <a:pt x="363" y="517"/>
                  </a:moveTo>
                  <a:lnTo>
                    <a:pt x="332" y="517"/>
                  </a:lnTo>
                  <a:lnTo>
                    <a:pt x="332" y="490"/>
                  </a:lnTo>
                  <a:lnTo>
                    <a:pt x="363" y="490"/>
                  </a:lnTo>
                  <a:lnTo>
                    <a:pt x="363" y="517"/>
                  </a:lnTo>
                  <a:close/>
                  <a:moveTo>
                    <a:pt x="320" y="504"/>
                  </a:moveTo>
                  <a:lnTo>
                    <a:pt x="322" y="497"/>
                  </a:lnTo>
                  <a:lnTo>
                    <a:pt x="332" y="490"/>
                  </a:lnTo>
                  <a:lnTo>
                    <a:pt x="332" y="504"/>
                  </a:lnTo>
                  <a:lnTo>
                    <a:pt x="320" y="504"/>
                  </a:lnTo>
                  <a:close/>
                  <a:moveTo>
                    <a:pt x="343" y="504"/>
                  </a:moveTo>
                  <a:lnTo>
                    <a:pt x="343" y="548"/>
                  </a:lnTo>
                  <a:lnTo>
                    <a:pt x="320" y="548"/>
                  </a:lnTo>
                  <a:lnTo>
                    <a:pt x="320" y="504"/>
                  </a:lnTo>
                  <a:lnTo>
                    <a:pt x="343" y="504"/>
                  </a:lnTo>
                  <a:close/>
                  <a:moveTo>
                    <a:pt x="343" y="548"/>
                  </a:moveTo>
                  <a:lnTo>
                    <a:pt x="339" y="557"/>
                  </a:lnTo>
                  <a:lnTo>
                    <a:pt x="332" y="561"/>
                  </a:lnTo>
                  <a:lnTo>
                    <a:pt x="332" y="548"/>
                  </a:lnTo>
                  <a:lnTo>
                    <a:pt x="343" y="548"/>
                  </a:lnTo>
                  <a:close/>
                  <a:moveTo>
                    <a:pt x="332" y="561"/>
                  </a:moveTo>
                  <a:lnTo>
                    <a:pt x="259" y="561"/>
                  </a:lnTo>
                  <a:lnTo>
                    <a:pt x="259" y="538"/>
                  </a:lnTo>
                  <a:lnTo>
                    <a:pt x="332" y="538"/>
                  </a:lnTo>
                  <a:lnTo>
                    <a:pt x="332" y="561"/>
                  </a:lnTo>
                  <a:close/>
                  <a:moveTo>
                    <a:pt x="259" y="561"/>
                  </a:moveTo>
                  <a:lnTo>
                    <a:pt x="253" y="557"/>
                  </a:lnTo>
                  <a:lnTo>
                    <a:pt x="249" y="554"/>
                  </a:lnTo>
                  <a:lnTo>
                    <a:pt x="259" y="548"/>
                  </a:lnTo>
                  <a:lnTo>
                    <a:pt x="259" y="561"/>
                  </a:lnTo>
                  <a:close/>
                  <a:moveTo>
                    <a:pt x="249" y="554"/>
                  </a:moveTo>
                  <a:lnTo>
                    <a:pt x="249" y="554"/>
                  </a:lnTo>
                  <a:lnTo>
                    <a:pt x="249" y="554"/>
                  </a:lnTo>
                  <a:lnTo>
                    <a:pt x="270" y="540"/>
                  </a:lnTo>
                  <a:lnTo>
                    <a:pt x="270" y="540"/>
                  </a:lnTo>
                  <a:lnTo>
                    <a:pt x="270" y="540"/>
                  </a:lnTo>
                  <a:lnTo>
                    <a:pt x="249" y="554"/>
                  </a:lnTo>
                  <a:close/>
                  <a:moveTo>
                    <a:pt x="249" y="554"/>
                  </a:moveTo>
                  <a:lnTo>
                    <a:pt x="249" y="554"/>
                  </a:lnTo>
                  <a:lnTo>
                    <a:pt x="259" y="548"/>
                  </a:lnTo>
                  <a:lnTo>
                    <a:pt x="249" y="554"/>
                  </a:lnTo>
                  <a:close/>
                  <a:moveTo>
                    <a:pt x="249" y="554"/>
                  </a:moveTo>
                  <a:lnTo>
                    <a:pt x="247" y="551"/>
                  </a:lnTo>
                  <a:lnTo>
                    <a:pt x="243" y="544"/>
                  </a:lnTo>
                  <a:lnTo>
                    <a:pt x="259" y="530"/>
                  </a:lnTo>
                  <a:lnTo>
                    <a:pt x="266" y="534"/>
                  </a:lnTo>
                  <a:lnTo>
                    <a:pt x="270" y="540"/>
                  </a:lnTo>
                  <a:lnTo>
                    <a:pt x="249" y="554"/>
                  </a:lnTo>
                  <a:close/>
                  <a:moveTo>
                    <a:pt x="259" y="530"/>
                  </a:moveTo>
                  <a:lnTo>
                    <a:pt x="259" y="530"/>
                  </a:lnTo>
                  <a:lnTo>
                    <a:pt x="249" y="538"/>
                  </a:lnTo>
                  <a:lnTo>
                    <a:pt x="259" y="530"/>
                  </a:lnTo>
                  <a:close/>
                  <a:moveTo>
                    <a:pt x="243" y="544"/>
                  </a:moveTo>
                  <a:lnTo>
                    <a:pt x="239" y="540"/>
                  </a:lnTo>
                  <a:lnTo>
                    <a:pt x="233" y="538"/>
                  </a:lnTo>
                  <a:lnTo>
                    <a:pt x="249" y="521"/>
                  </a:lnTo>
                  <a:lnTo>
                    <a:pt x="256" y="524"/>
                  </a:lnTo>
                  <a:lnTo>
                    <a:pt x="259" y="530"/>
                  </a:lnTo>
                  <a:lnTo>
                    <a:pt x="243" y="544"/>
                  </a:lnTo>
                  <a:close/>
                  <a:moveTo>
                    <a:pt x="233" y="538"/>
                  </a:moveTo>
                  <a:lnTo>
                    <a:pt x="223" y="530"/>
                  </a:lnTo>
                  <a:lnTo>
                    <a:pt x="210" y="524"/>
                  </a:lnTo>
                  <a:lnTo>
                    <a:pt x="196" y="521"/>
                  </a:lnTo>
                  <a:lnTo>
                    <a:pt x="183" y="521"/>
                  </a:lnTo>
                  <a:lnTo>
                    <a:pt x="187" y="494"/>
                  </a:lnTo>
                  <a:lnTo>
                    <a:pt x="203" y="497"/>
                  </a:lnTo>
                  <a:lnTo>
                    <a:pt x="220" y="501"/>
                  </a:lnTo>
                  <a:lnTo>
                    <a:pt x="233" y="511"/>
                  </a:lnTo>
                  <a:lnTo>
                    <a:pt x="249" y="521"/>
                  </a:lnTo>
                  <a:lnTo>
                    <a:pt x="233" y="538"/>
                  </a:lnTo>
                  <a:close/>
                  <a:moveTo>
                    <a:pt x="183" y="521"/>
                  </a:moveTo>
                  <a:lnTo>
                    <a:pt x="183" y="521"/>
                  </a:lnTo>
                  <a:lnTo>
                    <a:pt x="187" y="507"/>
                  </a:lnTo>
                  <a:lnTo>
                    <a:pt x="183" y="521"/>
                  </a:lnTo>
                  <a:close/>
                  <a:moveTo>
                    <a:pt x="183" y="521"/>
                  </a:moveTo>
                  <a:lnTo>
                    <a:pt x="183" y="521"/>
                  </a:lnTo>
                  <a:lnTo>
                    <a:pt x="187" y="494"/>
                  </a:lnTo>
                  <a:lnTo>
                    <a:pt x="187" y="494"/>
                  </a:lnTo>
                  <a:lnTo>
                    <a:pt x="183" y="521"/>
                  </a:lnTo>
                  <a:close/>
                  <a:moveTo>
                    <a:pt x="187" y="494"/>
                  </a:moveTo>
                  <a:lnTo>
                    <a:pt x="187" y="494"/>
                  </a:lnTo>
                  <a:lnTo>
                    <a:pt x="183" y="507"/>
                  </a:lnTo>
                  <a:lnTo>
                    <a:pt x="187" y="494"/>
                  </a:lnTo>
                  <a:close/>
                  <a:moveTo>
                    <a:pt x="183" y="521"/>
                  </a:moveTo>
                  <a:lnTo>
                    <a:pt x="176" y="521"/>
                  </a:lnTo>
                  <a:lnTo>
                    <a:pt x="170" y="521"/>
                  </a:lnTo>
                  <a:lnTo>
                    <a:pt x="166" y="497"/>
                  </a:lnTo>
                  <a:lnTo>
                    <a:pt x="176" y="494"/>
                  </a:lnTo>
                  <a:lnTo>
                    <a:pt x="187" y="494"/>
                  </a:lnTo>
                  <a:lnTo>
                    <a:pt x="183" y="521"/>
                  </a:lnTo>
                  <a:close/>
                  <a:moveTo>
                    <a:pt x="170" y="521"/>
                  </a:moveTo>
                  <a:lnTo>
                    <a:pt x="162" y="521"/>
                  </a:lnTo>
                  <a:lnTo>
                    <a:pt x="156" y="524"/>
                  </a:lnTo>
                  <a:lnTo>
                    <a:pt x="150" y="501"/>
                  </a:lnTo>
                  <a:lnTo>
                    <a:pt x="156" y="497"/>
                  </a:lnTo>
                  <a:lnTo>
                    <a:pt x="166" y="497"/>
                  </a:lnTo>
                  <a:lnTo>
                    <a:pt x="170" y="521"/>
                  </a:lnTo>
                  <a:close/>
                  <a:moveTo>
                    <a:pt x="156" y="524"/>
                  </a:moveTo>
                  <a:lnTo>
                    <a:pt x="139" y="527"/>
                  </a:lnTo>
                  <a:lnTo>
                    <a:pt x="126" y="538"/>
                  </a:lnTo>
                  <a:lnTo>
                    <a:pt x="116" y="548"/>
                  </a:lnTo>
                  <a:lnTo>
                    <a:pt x="110" y="557"/>
                  </a:lnTo>
                  <a:lnTo>
                    <a:pt x="90" y="540"/>
                  </a:lnTo>
                  <a:lnTo>
                    <a:pt x="100" y="530"/>
                  </a:lnTo>
                  <a:lnTo>
                    <a:pt x="113" y="517"/>
                  </a:lnTo>
                  <a:lnTo>
                    <a:pt x="129" y="507"/>
                  </a:lnTo>
                  <a:lnTo>
                    <a:pt x="150" y="501"/>
                  </a:lnTo>
                  <a:lnTo>
                    <a:pt x="156" y="524"/>
                  </a:lnTo>
                  <a:close/>
                  <a:moveTo>
                    <a:pt x="110" y="557"/>
                  </a:moveTo>
                  <a:lnTo>
                    <a:pt x="106" y="561"/>
                  </a:lnTo>
                  <a:lnTo>
                    <a:pt x="100" y="561"/>
                  </a:lnTo>
                  <a:lnTo>
                    <a:pt x="100" y="548"/>
                  </a:lnTo>
                  <a:lnTo>
                    <a:pt x="110" y="557"/>
                  </a:lnTo>
                  <a:close/>
                  <a:moveTo>
                    <a:pt x="100" y="561"/>
                  </a:moveTo>
                  <a:lnTo>
                    <a:pt x="10" y="561"/>
                  </a:lnTo>
                  <a:lnTo>
                    <a:pt x="10" y="538"/>
                  </a:lnTo>
                  <a:lnTo>
                    <a:pt x="100" y="538"/>
                  </a:lnTo>
                  <a:lnTo>
                    <a:pt x="100" y="561"/>
                  </a:lnTo>
                  <a:close/>
                  <a:moveTo>
                    <a:pt x="0" y="548"/>
                  </a:moveTo>
                  <a:lnTo>
                    <a:pt x="3" y="540"/>
                  </a:lnTo>
                  <a:lnTo>
                    <a:pt x="10" y="538"/>
                  </a:lnTo>
                  <a:lnTo>
                    <a:pt x="10" y="548"/>
                  </a:lnTo>
                  <a:lnTo>
                    <a:pt x="0" y="54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42" name="Freeform 155">
              <a:extLst>
                <a:ext uri="{FF2B5EF4-FFF2-40B4-BE49-F238E27FC236}">
                  <a16:creationId xmlns:a16="http://schemas.microsoft.com/office/drawing/2014/main" id="{E44389D9-BB0D-6353-F229-85B6DBFAF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" y="3148"/>
              <a:ext cx="276" cy="176"/>
            </a:xfrm>
            <a:custGeom>
              <a:avLst/>
              <a:gdLst>
                <a:gd name="T0" fmla="*/ 26 w 276"/>
                <a:gd name="T1" fmla="*/ 176 h 176"/>
                <a:gd name="T2" fmla="*/ 242 w 276"/>
                <a:gd name="T3" fmla="*/ 176 h 176"/>
                <a:gd name="T4" fmla="*/ 253 w 276"/>
                <a:gd name="T5" fmla="*/ 176 h 176"/>
                <a:gd name="T6" fmla="*/ 263 w 276"/>
                <a:gd name="T7" fmla="*/ 173 h 176"/>
                <a:gd name="T8" fmla="*/ 269 w 276"/>
                <a:gd name="T9" fmla="*/ 173 h 176"/>
                <a:gd name="T10" fmla="*/ 272 w 276"/>
                <a:gd name="T11" fmla="*/ 166 h 176"/>
                <a:gd name="T12" fmla="*/ 276 w 276"/>
                <a:gd name="T13" fmla="*/ 163 h 176"/>
                <a:gd name="T14" fmla="*/ 276 w 276"/>
                <a:gd name="T15" fmla="*/ 156 h 176"/>
                <a:gd name="T16" fmla="*/ 272 w 276"/>
                <a:gd name="T17" fmla="*/ 150 h 176"/>
                <a:gd name="T18" fmla="*/ 269 w 276"/>
                <a:gd name="T19" fmla="*/ 139 h 176"/>
                <a:gd name="T20" fmla="*/ 219 w 276"/>
                <a:gd name="T21" fmla="*/ 36 h 176"/>
                <a:gd name="T22" fmla="*/ 213 w 276"/>
                <a:gd name="T23" fmla="*/ 19 h 176"/>
                <a:gd name="T24" fmla="*/ 199 w 276"/>
                <a:gd name="T25" fmla="*/ 6 h 176"/>
                <a:gd name="T26" fmla="*/ 186 w 276"/>
                <a:gd name="T27" fmla="*/ 2 h 176"/>
                <a:gd name="T28" fmla="*/ 169 w 276"/>
                <a:gd name="T29" fmla="*/ 0 h 176"/>
                <a:gd name="T30" fmla="*/ 26 w 276"/>
                <a:gd name="T31" fmla="*/ 0 h 176"/>
                <a:gd name="T32" fmla="*/ 12 w 276"/>
                <a:gd name="T33" fmla="*/ 2 h 176"/>
                <a:gd name="T34" fmla="*/ 2 w 276"/>
                <a:gd name="T35" fmla="*/ 9 h 176"/>
                <a:gd name="T36" fmla="*/ 0 w 276"/>
                <a:gd name="T37" fmla="*/ 19 h 176"/>
                <a:gd name="T38" fmla="*/ 0 w 276"/>
                <a:gd name="T39" fmla="*/ 36 h 176"/>
                <a:gd name="T40" fmla="*/ 0 w 276"/>
                <a:gd name="T41" fmla="*/ 139 h 176"/>
                <a:gd name="T42" fmla="*/ 0 w 276"/>
                <a:gd name="T43" fmla="*/ 152 h 176"/>
                <a:gd name="T44" fmla="*/ 2 w 276"/>
                <a:gd name="T45" fmla="*/ 166 h 176"/>
                <a:gd name="T46" fmla="*/ 12 w 276"/>
                <a:gd name="T47" fmla="*/ 173 h 176"/>
                <a:gd name="T48" fmla="*/ 26 w 276"/>
                <a:gd name="T49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6" h="176">
                  <a:moveTo>
                    <a:pt x="26" y="176"/>
                  </a:moveTo>
                  <a:lnTo>
                    <a:pt x="242" y="176"/>
                  </a:lnTo>
                  <a:lnTo>
                    <a:pt x="253" y="176"/>
                  </a:lnTo>
                  <a:lnTo>
                    <a:pt x="263" y="173"/>
                  </a:lnTo>
                  <a:lnTo>
                    <a:pt x="269" y="173"/>
                  </a:lnTo>
                  <a:lnTo>
                    <a:pt x="272" y="166"/>
                  </a:lnTo>
                  <a:lnTo>
                    <a:pt x="276" y="163"/>
                  </a:lnTo>
                  <a:lnTo>
                    <a:pt x="276" y="156"/>
                  </a:lnTo>
                  <a:lnTo>
                    <a:pt x="272" y="150"/>
                  </a:lnTo>
                  <a:lnTo>
                    <a:pt x="269" y="139"/>
                  </a:lnTo>
                  <a:lnTo>
                    <a:pt x="219" y="36"/>
                  </a:lnTo>
                  <a:lnTo>
                    <a:pt x="213" y="19"/>
                  </a:lnTo>
                  <a:lnTo>
                    <a:pt x="199" y="6"/>
                  </a:lnTo>
                  <a:lnTo>
                    <a:pt x="186" y="2"/>
                  </a:lnTo>
                  <a:lnTo>
                    <a:pt x="169" y="0"/>
                  </a:lnTo>
                  <a:lnTo>
                    <a:pt x="26" y="0"/>
                  </a:lnTo>
                  <a:lnTo>
                    <a:pt x="12" y="2"/>
                  </a:lnTo>
                  <a:lnTo>
                    <a:pt x="2" y="9"/>
                  </a:lnTo>
                  <a:lnTo>
                    <a:pt x="0" y="19"/>
                  </a:lnTo>
                  <a:lnTo>
                    <a:pt x="0" y="36"/>
                  </a:lnTo>
                  <a:lnTo>
                    <a:pt x="0" y="139"/>
                  </a:lnTo>
                  <a:lnTo>
                    <a:pt x="0" y="152"/>
                  </a:lnTo>
                  <a:lnTo>
                    <a:pt x="2" y="166"/>
                  </a:lnTo>
                  <a:lnTo>
                    <a:pt x="12" y="173"/>
                  </a:lnTo>
                  <a:lnTo>
                    <a:pt x="26" y="176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43" name="Freeform 156">
              <a:extLst>
                <a:ext uri="{FF2B5EF4-FFF2-40B4-BE49-F238E27FC236}">
                  <a16:creationId xmlns:a16="http://schemas.microsoft.com/office/drawing/2014/main" id="{41A7D3BE-F1DB-E625-9035-D81DA04A11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26" y="3144"/>
              <a:ext cx="283" cy="183"/>
            </a:xfrm>
            <a:custGeom>
              <a:avLst/>
              <a:gdLst>
                <a:gd name="T0" fmla="*/ 246 w 283"/>
                <a:gd name="T1" fmla="*/ 177 h 183"/>
                <a:gd name="T2" fmla="*/ 30 w 283"/>
                <a:gd name="T3" fmla="*/ 183 h 183"/>
                <a:gd name="T4" fmla="*/ 246 w 283"/>
                <a:gd name="T5" fmla="*/ 177 h 183"/>
                <a:gd name="T6" fmla="*/ 273 w 283"/>
                <a:gd name="T7" fmla="*/ 170 h 183"/>
                <a:gd name="T8" fmla="*/ 273 w 283"/>
                <a:gd name="T9" fmla="*/ 177 h 183"/>
                <a:gd name="T10" fmla="*/ 259 w 283"/>
                <a:gd name="T11" fmla="*/ 183 h 183"/>
                <a:gd name="T12" fmla="*/ 246 w 283"/>
                <a:gd name="T13" fmla="*/ 177 h 183"/>
                <a:gd name="T14" fmla="*/ 276 w 283"/>
                <a:gd name="T15" fmla="*/ 160 h 183"/>
                <a:gd name="T16" fmla="*/ 276 w 283"/>
                <a:gd name="T17" fmla="*/ 143 h 183"/>
                <a:gd name="T18" fmla="*/ 283 w 283"/>
                <a:gd name="T19" fmla="*/ 160 h 183"/>
                <a:gd name="T20" fmla="*/ 280 w 283"/>
                <a:gd name="T21" fmla="*/ 173 h 183"/>
                <a:gd name="T22" fmla="*/ 269 w 283"/>
                <a:gd name="T23" fmla="*/ 147 h 183"/>
                <a:gd name="T24" fmla="*/ 273 w 283"/>
                <a:gd name="T25" fmla="*/ 143 h 183"/>
                <a:gd name="T26" fmla="*/ 269 w 283"/>
                <a:gd name="T27" fmla="*/ 147 h 183"/>
                <a:gd name="T28" fmla="*/ 226 w 283"/>
                <a:gd name="T29" fmla="*/ 37 h 183"/>
                <a:gd name="T30" fmla="*/ 269 w 283"/>
                <a:gd name="T31" fmla="*/ 147 h 183"/>
                <a:gd name="T32" fmla="*/ 223 w 283"/>
                <a:gd name="T33" fmla="*/ 40 h 183"/>
                <a:gd name="T34" fmla="*/ 223 w 283"/>
                <a:gd name="T35" fmla="*/ 40 h 183"/>
                <a:gd name="T36" fmla="*/ 213 w 283"/>
                <a:gd name="T37" fmla="*/ 23 h 183"/>
                <a:gd name="T38" fmla="*/ 207 w 283"/>
                <a:gd name="T39" fmla="*/ 10 h 183"/>
                <a:gd name="T40" fmla="*/ 226 w 283"/>
                <a:gd name="T41" fmla="*/ 37 h 183"/>
                <a:gd name="T42" fmla="*/ 203 w 283"/>
                <a:gd name="T43" fmla="*/ 13 h 183"/>
                <a:gd name="T44" fmla="*/ 173 w 283"/>
                <a:gd name="T45" fmla="*/ 6 h 183"/>
                <a:gd name="T46" fmla="*/ 193 w 283"/>
                <a:gd name="T47" fmla="*/ 4 h 183"/>
                <a:gd name="T48" fmla="*/ 203 w 283"/>
                <a:gd name="T49" fmla="*/ 13 h 183"/>
                <a:gd name="T50" fmla="*/ 30 w 283"/>
                <a:gd name="T51" fmla="*/ 6 h 183"/>
                <a:gd name="T52" fmla="*/ 173 w 283"/>
                <a:gd name="T53" fmla="*/ 0 h 183"/>
                <a:gd name="T54" fmla="*/ 30 w 283"/>
                <a:gd name="T55" fmla="*/ 6 h 183"/>
                <a:gd name="T56" fmla="*/ 10 w 283"/>
                <a:gd name="T57" fmla="*/ 13 h 183"/>
                <a:gd name="T58" fmla="*/ 10 w 283"/>
                <a:gd name="T59" fmla="*/ 6 h 183"/>
                <a:gd name="T60" fmla="*/ 20 w 283"/>
                <a:gd name="T61" fmla="*/ 0 h 183"/>
                <a:gd name="T62" fmla="*/ 30 w 283"/>
                <a:gd name="T63" fmla="*/ 6 h 183"/>
                <a:gd name="T64" fmla="*/ 6 w 283"/>
                <a:gd name="T65" fmla="*/ 23 h 183"/>
                <a:gd name="T66" fmla="*/ 0 w 283"/>
                <a:gd name="T67" fmla="*/ 40 h 183"/>
                <a:gd name="T68" fmla="*/ 6 w 283"/>
                <a:gd name="T69" fmla="*/ 10 h 183"/>
                <a:gd name="T70" fmla="*/ 6 w 283"/>
                <a:gd name="T71" fmla="*/ 40 h 183"/>
                <a:gd name="T72" fmla="*/ 0 w 283"/>
                <a:gd name="T73" fmla="*/ 143 h 183"/>
                <a:gd name="T74" fmla="*/ 6 w 283"/>
                <a:gd name="T75" fmla="*/ 40 h 183"/>
                <a:gd name="T76" fmla="*/ 6 w 283"/>
                <a:gd name="T77" fmla="*/ 156 h 183"/>
                <a:gd name="T78" fmla="*/ 6 w 283"/>
                <a:gd name="T79" fmla="*/ 170 h 183"/>
                <a:gd name="T80" fmla="*/ 0 w 283"/>
                <a:gd name="T81" fmla="*/ 143 h 183"/>
                <a:gd name="T82" fmla="*/ 10 w 283"/>
                <a:gd name="T83" fmla="*/ 167 h 183"/>
                <a:gd name="T84" fmla="*/ 30 w 283"/>
                <a:gd name="T85" fmla="*/ 177 h 183"/>
                <a:gd name="T86" fmla="*/ 20 w 283"/>
                <a:gd name="T87" fmla="*/ 183 h 183"/>
                <a:gd name="T88" fmla="*/ 10 w 283"/>
                <a:gd name="T89" fmla="*/ 177 h 183"/>
                <a:gd name="T90" fmla="*/ 10 w 283"/>
                <a:gd name="T91" fmla="*/ 16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3" h="183">
                  <a:moveTo>
                    <a:pt x="30" y="177"/>
                  </a:moveTo>
                  <a:lnTo>
                    <a:pt x="246" y="177"/>
                  </a:lnTo>
                  <a:lnTo>
                    <a:pt x="246" y="183"/>
                  </a:lnTo>
                  <a:lnTo>
                    <a:pt x="30" y="183"/>
                  </a:lnTo>
                  <a:lnTo>
                    <a:pt x="30" y="177"/>
                  </a:lnTo>
                  <a:close/>
                  <a:moveTo>
                    <a:pt x="246" y="177"/>
                  </a:moveTo>
                  <a:lnTo>
                    <a:pt x="267" y="177"/>
                  </a:lnTo>
                  <a:lnTo>
                    <a:pt x="273" y="170"/>
                  </a:lnTo>
                  <a:lnTo>
                    <a:pt x="280" y="173"/>
                  </a:lnTo>
                  <a:lnTo>
                    <a:pt x="273" y="177"/>
                  </a:lnTo>
                  <a:lnTo>
                    <a:pt x="267" y="180"/>
                  </a:lnTo>
                  <a:lnTo>
                    <a:pt x="259" y="183"/>
                  </a:lnTo>
                  <a:lnTo>
                    <a:pt x="246" y="183"/>
                  </a:lnTo>
                  <a:lnTo>
                    <a:pt x="246" y="177"/>
                  </a:lnTo>
                  <a:close/>
                  <a:moveTo>
                    <a:pt x="273" y="170"/>
                  </a:moveTo>
                  <a:lnTo>
                    <a:pt x="276" y="160"/>
                  </a:lnTo>
                  <a:lnTo>
                    <a:pt x="269" y="147"/>
                  </a:lnTo>
                  <a:lnTo>
                    <a:pt x="276" y="143"/>
                  </a:lnTo>
                  <a:lnTo>
                    <a:pt x="280" y="154"/>
                  </a:lnTo>
                  <a:lnTo>
                    <a:pt x="283" y="160"/>
                  </a:lnTo>
                  <a:lnTo>
                    <a:pt x="280" y="167"/>
                  </a:lnTo>
                  <a:lnTo>
                    <a:pt x="280" y="173"/>
                  </a:lnTo>
                  <a:lnTo>
                    <a:pt x="273" y="170"/>
                  </a:lnTo>
                  <a:close/>
                  <a:moveTo>
                    <a:pt x="269" y="147"/>
                  </a:moveTo>
                  <a:lnTo>
                    <a:pt x="269" y="147"/>
                  </a:lnTo>
                  <a:lnTo>
                    <a:pt x="273" y="143"/>
                  </a:lnTo>
                  <a:lnTo>
                    <a:pt x="269" y="147"/>
                  </a:lnTo>
                  <a:close/>
                  <a:moveTo>
                    <a:pt x="269" y="147"/>
                  </a:moveTo>
                  <a:lnTo>
                    <a:pt x="223" y="40"/>
                  </a:lnTo>
                  <a:lnTo>
                    <a:pt x="226" y="37"/>
                  </a:lnTo>
                  <a:lnTo>
                    <a:pt x="276" y="143"/>
                  </a:lnTo>
                  <a:lnTo>
                    <a:pt x="269" y="147"/>
                  </a:lnTo>
                  <a:close/>
                  <a:moveTo>
                    <a:pt x="223" y="40"/>
                  </a:moveTo>
                  <a:lnTo>
                    <a:pt x="223" y="40"/>
                  </a:lnTo>
                  <a:lnTo>
                    <a:pt x="223" y="40"/>
                  </a:lnTo>
                  <a:lnTo>
                    <a:pt x="223" y="40"/>
                  </a:lnTo>
                  <a:close/>
                  <a:moveTo>
                    <a:pt x="223" y="40"/>
                  </a:moveTo>
                  <a:lnTo>
                    <a:pt x="213" y="23"/>
                  </a:lnTo>
                  <a:lnTo>
                    <a:pt x="203" y="13"/>
                  </a:lnTo>
                  <a:lnTo>
                    <a:pt x="207" y="10"/>
                  </a:lnTo>
                  <a:lnTo>
                    <a:pt x="217" y="19"/>
                  </a:lnTo>
                  <a:lnTo>
                    <a:pt x="226" y="37"/>
                  </a:lnTo>
                  <a:lnTo>
                    <a:pt x="223" y="40"/>
                  </a:lnTo>
                  <a:close/>
                  <a:moveTo>
                    <a:pt x="203" y="13"/>
                  </a:moveTo>
                  <a:lnTo>
                    <a:pt x="190" y="6"/>
                  </a:lnTo>
                  <a:lnTo>
                    <a:pt x="173" y="6"/>
                  </a:lnTo>
                  <a:lnTo>
                    <a:pt x="173" y="0"/>
                  </a:lnTo>
                  <a:lnTo>
                    <a:pt x="193" y="4"/>
                  </a:lnTo>
                  <a:lnTo>
                    <a:pt x="207" y="10"/>
                  </a:lnTo>
                  <a:lnTo>
                    <a:pt x="203" y="13"/>
                  </a:lnTo>
                  <a:close/>
                  <a:moveTo>
                    <a:pt x="173" y="6"/>
                  </a:moveTo>
                  <a:lnTo>
                    <a:pt x="30" y="6"/>
                  </a:lnTo>
                  <a:lnTo>
                    <a:pt x="30" y="0"/>
                  </a:lnTo>
                  <a:lnTo>
                    <a:pt x="173" y="0"/>
                  </a:lnTo>
                  <a:lnTo>
                    <a:pt x="173" y="6"/>
                  </a:lnTo>
                  <a:close/>
                  <a:moveTo>
                    <a:pt x="30" y="6"/>
                  </a:moveTo>
                  <a:lnTo>
                    <a:pt x="16" y="6"/>
                  </a:lnTo>
                  <a:lnTo>
                    <a:pt x="10" y="13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6" y="4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30" y="6"/>
                  </a:lnTo>
                  <a:close/>
                  <a:moveTo>
                    <a:pt x="10" y="13"/>
                  </a:moveTo>
                  <a:lnTo>
                    <a:pt x="6" y="23"/>
                  </a:lnTo>
                  <a:lnTo>
                    <a:pt x="6" y="40"/>
                  </a:lnTo>
                  <a:lnTo>
                    <a:pt x="0" y="40"/>
                  </a:lnTo>
                  <a:lnTo>
                    <a:pt x="0" y="23"/>
                  </a:lnTo>
                  <a:lnTo>
                    <a:pt x="6" y="10"/>
                  </a:lnTo>
                  <a:lnTo>
                    <a:pt x="10" y="13"/>
                  </a:lnTo>
                  <a:close/>
                  <a:moveTo>
                    <a:pt x="6" y="40"/>
                  </a:moveTo>
                  <a:lnTo>
                    <a:pt x="6" y="143"/>
                  </a:lnTo>
                  <a:lnTo>
                    <a:pt x="0" y="143"/>
                  </a:lnTo>
                  <a:lnTo>
                    <a:pt x="0" y="40"/>
                  </a:lnTo>
                  <a:lnTo>
                    <a:pt x="6" y="40"/>
                  </a:lnTo>
                  <a:close/>
                  <a:moveTo>
                    <a:pt x="6" y="143"/>
                  </a:moveTo>
                  <a:lnTo>
                    <a:pt x="6" y="156"/>
                  </a:lnTo>
                  <a:lnTo>
                    <a:pt x="10" y="167"/>
                  </a:lnTo>
                  <a:lnTo>
                    <a:pt x="6" y="170"/>
                  </a:lnTo>
                  <a:lnTo>
                    <a:pt x="0" y="160"/>
                  </a:lnTo>
                  <a:lnTo>
                    <a:pt x="0" y="143"/>
                  </a:lnTo>
                  <a:lnTo>
                    <a:pt x="6" y="143"/>
                  </a:lnTo>
                  <a:close/>
                  <a:moveTo>
                    <a:pt x="10" y="167"/>
                  </a:moveTo>
                  <a:lnTo>
                    <a:pt x="16" y="173"/>
                  </a:lnTo>
                  <a:lnTo>
                    <a:pt x="30" y="177"/>
                  </a:lnTo>
                  <a:lnTo>
                    <a:pt x="30" y="183"/>
                  </a:lnTo>
                  <a:lnTo>
                    <a:pt x="20" y="183"/>
                  </a:lnTo>
                  <a:lnTo>
                    <a:pt x="16" y="180"/>
                  </a:lnTo>
                  <a:lnTo>
                    <a:pt x="10" y="177"/>
                  </a:lnTo>
                  <a:lnTo>
                    <a:pt x="6" y="170"/>
                  </a:lnTo>
                  <a:lnTo>
                    <a:pt x="10" y="16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44" name="Freeform 157">
              <a:extLst>
                <a:ext uri="{FF2B5EF4-FFF2-40B4-BE49-F238E27FC236}">
                  <a16:creationId xmlns:a16="http://schemas.microsoft.com/office/drawing/2014/main" id="{FE34CB01-9EC6-3906-D1B2-D30EEB53B3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4" y="3481"/>
              <a:ext cx="49" cy="50"/>
            </a:xfrm>
            <a:custGeom>
              <a:avLst/>
              <a:gdLst>
                <a:gd name="T0" fmla="*/ 26 w 49"/>
                <a:gd name="T1" fmla="*/ 0 h 50"/>
                <a:gd name="T2" fmla="*/ 33 w 49"/>
                <a:gd name="T3" fmla="*/ 4 h 50"/>
                <a:gd name="T4" fmla="*/ 43 w 49"/>
                <a:gd name="T5" fmla="*/ 6 h 50"/>
                <a:gd name="T6" fmla="*/ 46 w 49"/>
                <a:gd name="T7" fmla="*/ 17 h 50"/>
                <a:gd name="T8" fmla="*/ 49 w 49"/>
                <a:gd name="T9" fmla="*/ 23 h 50"/>
                <a:gd name="T10" fmla="*/ 46 w 49"/>
                <a:gd name="T11" fmla="*/ 33 h 50"/>
                <a:gd name="T12" fmla="*/ 43 w 49"/>
                <a:gd name="T13" fmla="*/ 43 h 50"/>
                <a:gd name="T14" fmla="*/ 33 w 49"/>
                <a:gd name="T15" fmla="*/ 47 h 50"/>
                <a:gd name="T16" fmla="*/ 26 w 49"/>
                <a:gd name="T17" fmla="*/ 50 h 50"/>
                <a:gd name="T18" fmla="*/ 16 w 49"/>
                <a:gd name="T19" fmla="*/ 47 h 50"/>
                <a:gd name="T20" fmla="*/ 6 w 49"/>
                <a:gd name="T21" fmla="*/ 43 h 50"/>
                <a:gd name="T22" fmla="*/ 3 w 49"/>
                <a:gd name="T23" fmla="*/ 33 h 50"/>
                <a:gd name="T24" fmla="*/ 0 w 49"/>
                <a:gd name="T25" fmla="*/ 23 h 50"/>
                <a:gd name="T26" fmla="*/ 3 w 49"/>
                <a:gd name="T27" fmla="*/ 17 h 50"/>
                <a:gd name="T28" fmla="*/ 6 w 49"/>
                <a:gd name="T29" fmla="*/ 6 h 50"/>
                <a:gd name="T30" fmla="*/ 16 w 49"/>
                <a:gd name="T31" fmla="*/ 4 h 50"/>
                <a:gd name="T32" fmla="*/ 26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6" y="0"/>
                  </a:moveTo>
                  <a:lnTo>
                    <a:pt x="33" y="4"/>
                  </a:lnTo>
                  <a:lnTo>
                    <a:pt x="43" y="6"/>
                  </a:lnTo>
                  <a:lnTo>
                    <a:pt x="46" y="17"/>
                  </a:lnTo>
                  <a:lnTo>
                    <a:pt x="49" y="23"/>
                  </a:lnTo>
                  <a:lnTo>
                    <a:pt x="46" y="33"/>
                  </a:lnTo>
                  <a:lnTo>
                    <a:pt x="43" y="43"/>
                  </a:lnTo>
                  <a:lnTo>
                    <a:pt x="33" y="47"/>
                  </a:lnTo>
                  <a:lnTo>
                    <a:pt x="26" y="50"/>
                  </a:lnTo>
                  <a:lnTo>
                    <a:pt x="16" y="47"/>
                  </a:lnTo>
                  <a:lnTo>
                    <a:pt x="6" y="43"/>
                  </a:lnTo>
                  <a:lnTo>
                    <a:pt x="3" y="33"/>
                  </a:lnTo>
                  <a:lnTo>
                    <a:pt x="0" y="23"/>
                  </a:lnTo>
                  <a:lnTo>
                    <a:pt x="3" y="17"/>
                  </a:lnTo>
                  <a:lnTo>
                    <a:pt x="6" y="6"/>
                  </a:lnTo>
                  <a:lnTo>
                    <a:pt x="16" y="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45" name="Freeform 158">
              <a:extLst>
                <a:ext uri="{FF2B5EF4-FFF2-40B4-BE49-F238E27FC236}">
                  <a16:creationId xmlns:a16="http://schemas.microsoft.com/office/drawing/2014/main" id="{249C5BF5-3FF1-1188-1191-C1A8ABA9E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4" y="3481"/>
              <a:ext cx="49" cy="50"/>
            </a:xfrm>
            <a:custGeom>
              <a:avLst/>
              <a:gdLst>
                <a:gd name="T0" fmla="*/ 26 w 49"/>
                <a:gd name="T1" fmla="*/ 0 h 50"/>
                <a:gd name="T2" fmla="*/ 33 w 49"/>
                <a:gd name="T3" fmla="*/ 4 h 50"/>
                <a:gd name="T4" fmla="*/ 43 w 49"/>
                <a:gd name="T5" fmla="*/ 6 h 50"/>
                <a:gd name="T6" fmla="*/ 46 w 49"/>
                <a:gd name="T7" fmla="*/ 17 h 50"/>
                <a:gd name="T8" fmla="*/ 49 w 49"/>
                <a:gd name="T9" fmla="*/ 23 h 50"/>
                <a:gd name="T10" fmla="*/ 46 w 49"/>
                <a:gd name="T11" fmla="*/ 33 h 50"/>
                <a:gd name="T12" fmla="*/ 43 w 49"/>
                <a:gd name="T13" fmla="*/ 43 h 50"/>
                <a:gd name="T14" fmla="*/ 33 w 49"/>
                <a:gd name="T15" fmla="*/ 47 h 50"/>
                <a:gd name="T16" fmla="*/ 26 w 49"/>
                <a:gd name="T17" fmla="*/ 50 h 50"/>
                <a:gd name="T18" fmla="*/ 16 w 49"/>
                <a:gd name="T19" fmla="*/ 47 h 50"/>
                <a:gd name="T20" fmla="*/ 6 w 49"/>
                <a:gd name="T21" fmla="*/ 43 h 50"/>
                <a:gd name="T22" fmla="*/ 3 w 49"/>
                <a:gd name="T23" fmla="*/ 33 h 50"/>
                <a:gd name="T24" fmla="*/ 0 w 49"/>
                <a:gd name="T25" fmla="*/ 23 h 50"/>
                <a:gd name="T26" fmla="*/ 3 w 49"/>
                <a:gd name="T27" fmla="*/ 17 h 50"/>
                <a:gd name="T28" fmla="*/ 6 w 49"/>
                <a:gd name="T29" fmla="*/ 6 h 50"/>
                <a:gd name="T30" fmla="*/ 16 w 49"/>
                <a:gd name="T31" fmla="*/ 4 h 50"/>
                <a:gd name="T32" fmla="*/ 26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6" y="0"/>
                  </a:moveTo>
                  <a:lnTo>
                    <a:pt x="33" y="4"/>
                  </a:lnTo>
                  <a:lnTo>
                    <a:pt x="43" y="6"/>
                  </a:lnTo>
                  <a:lnTo>
                    <a:pt x="46" y="17"/>
                  </a:lnTo>
                  <a:lnTo>
                    <a:pt x="49" y="23"/>
                  </a:lnTo>
                  <a:lnTo>
                    <a:pt x="46" y="33"/>
                  </a:lnTo>
                  <a:lnTo>
                    <a:pt x="43" y="43"/>
                  </a:lnTo>
                  <a:lnTo>
                    <a:pt x="33" y="47"/>
                  </a:lnTo>
                  <a:lnTo>
                    <a:pt x="26" y="50"/>
                  </a:lnTo>
                  <a:lnTo>
                    <a:pt x="16" y="47"/>
                  </a:lnTo>
                  <a:lnTo>
                    <a:pt x="6" y="43"/>
                  </a:lnTo>
                  <a:lnTo>
                    <a:pt x="3" y="33"/>
                  </a:lnTo>
                  <a:lnTo>
                    <a:pt x="0" y="23"/>
                  </a:lnTo>
                  <a:lnTo>
                    <a:pt x="3" y="17"/>
                  </a:lnTo>
                  <a:lnTo>
                    <a:pt x="6" y="6"/>
                  </a:lnTo>
                  <a:lnTo>
                    <a:pt x="16" y="4"/>
                  </a:lnTo>
                  <a:lnTo>
                    <a:pt x="26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46" name="Freeform 159">
              <a:extLst>
                <a:ext uri="{FF2B5EF4-FFF2-40B4-BE49-F238E27FC236}">
                  <a16:creationId xmlns:a16="http://schemas.microsoft.com/office/drawing/2014/main" id="{80A9E238-E796-7C5D-98CA-DE243CF4A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" y="3495"/>
              <a:ext cx="46" cy="46"/>
            </a:xfrm>
            <a:custGeom>
              <a:avLst/>
              <a:gdLst>
                <a:gd name="T0" fmla="*/ 23 w 46"/>
                <a:gd name="T1" fmla="*/ 0 h 46"/>
                <a:gd name="T2" fmla="*/ 33 w 46"/>
                <a:gd name="T3" fmla="*/ 0 h 46"/>
                <a:gd name="T4" fmla="*/ 39 w 46"/>
                <a:gd name="T5" fmla="*/ 6 h 46"/>
                <a:gd name="T6" fmla="*/ 46 w 46"/>
                <a:gd name="T7" fmla="*/ 13 h 46"/>
                <a:gd name="T8" fmla="*/ 46 w 46"/>
                <a:gd name="T9" fmla="*/ 23 h 46"/>
                <a:gd name="T10" fmla="*/ 46 w 46"/>
                <a:gd name="T11" fmla="*/ 33 h 46"/>
                <a:gd name="T12" fmla="*/ 39 w 46"/>
                <a:gd name="T13" fmla="*/ 40 h 46"/>
                <a:gd name="T14" fmla="*/ 33 w 46"/>
                <a:gd name="T15" fmla="*/ 46 h 46"/>
                <a:gd name="T16" fmla="*/ 23 w 46"/>
                <a:gd name="T17" fmla="*/ 46 h 46"/>
                <a:gd name="T18" fmla="*/ 12 w 46"/>
                <a:gd name="T19" fmla="*/ 46 h 46"/>
                <a:gd name="T20" fmla="*/ 6 w 46"/>
                <a:gd name="T21" fmla="*/ 40 h 46"/>
                <a:gd name="T22" fmla="*/ 0 w 46"/>
                <a:gd name="T23" fmla="*/ 33 h 46"/>
                <a:gd name="T24" fmla="*/ 0 w 46"/>
                <a:gd name="T25" fmla="*/ 23 h 46"/>
                <a:gd name="T26" fmla="*/ 0 w 46"/>
                <a:gd name="T27" fmla="*/ 13 h 46"/>
                <a:gd name="T28" fmla="*/ 6 w 46"/>
                <a:gd name="T29" fmla="*/ 6 h 46"/>
                <a:gd name="T30" fmla="*/ 12 w 46"/>
                <a:gd name="T31" fmla="*/ 0 h 46"/>
                <a:gd name="T32" fmla="*/ 23 w 46"/>
                <a:gd name="T3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lnTo>
                    <a:pt x="33" y="0"/>
                  </a:lnTo>
                  <a:lnTo>
                    <a:pt x="39" y="6"/>
                  </a:lnTo>
                  <a:lnTo>
                    <a:pt x="46" y="13"/>
                  </a:lnTo>
                  <a:lnTo>
                    <a:pt x="46" y="23"/>
                  </a:lnTo>
                  <a:lnTo>
                    <a:pt x="46" y="33"/>
                  </a:lnTo>
                  <a:lnTo>
                    <a:pt x="39" y="40"/>
                  </a:lnTo>
                  <a:lnTo>
                    <a:pt x="33" y="46"/>
                  </a:lnTo>
                  <a:lnTo>
                    <a:pt x="23" y="46"/>
                  </a:lnTo>
                  <a:lnTo>
                    <a:pt x="12" y="46"/>
                  </a:lnTo>
                  <a:lnTo>
                    <a:pt x="6" y="40"/>
                  </a:lnTo>
                  <a:lnTo>
                    <a:pt x="0" y="33"/>
                  </a:lnTo>
                  <a:lnTo>
                    <a:pt x="0" y="23"/>
                  </a:lnTo>
                  <a:lnTo>
                    <a:pt x="0" y="13"/>
                  </a:lnTo>
                  <a:lnTo>
                    <a:pt x="6" y="6"/>
                  </a:lnTo>
                  <a:lnTo>
                    <a:pt x="12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47" name="Freeform 160">
              <a:extLst>
                <a:ext uri="{FF2B5EF4-FFF2-40B4-BE49-F238E27FC236}">
                  <a16:creationId xmlns:a16="http://schemas.microsoft.com/office/drawing/2014/main" id="{4104A1D0-B4DC-0775-A112-71384A702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" y="3495"/>
              <a:ext cx="46" cy="46"/>
            </a:xfrm>
            <a:custGeom>
              <a:avLst/>
              <a:gdLst>
                <a:gd name="T0" fmla="*/ 23 w 46"/>
                <a:gd name="T1" fmla="*/ 0 h 46"/>
                <a:gd name="T2" fmla="*/ 33 w 46"/>
                <a:gd name="T3" fmla="*/ 0 h 46"/>
                <a:gd name="T4" fmla="*/ 39 w 46"/>
                <a:gd name="T5" fmla="*/ 6 h 46"/>
                <a:gd name="T6" fmla="*/ 46 w 46"/>
                <a:gd name="T7" fmla="*/ 13 h 46"/>
                <a:gd name="T8" fmla="*/ 46 w 46"/>
                <a:gd name="T9" fmla="*/ 23 h 46"/>
                <a:gd name="T10" fmla="*/ 46 w 46"/>
                <a:gd name="T11" fmla="*/ 33 h 46"/>
                <a:gd name="T12" fmla="*/ 39 w 46"/>
                <a:gd name="T13" fmla="*/ 40 h 46"/>
                <a:gd name="T14" fmla="*/ 33 w 46"/>
                <a:gd name="T15" fmla="*/ 46 h 46"/>
                <a:gd name="T16" fmla="*/ 23 w 46"/>
                <a:gd name="T17" fmla="*/ 46 h 46"/>
                <a:gd name="T18" fmla="*/ 12 w 46"/>
                <a:gd name="T19" fmla="*/ 46 h 46"/>
                <a:gd name="T20" fmla="*/ 6 w 46"/>
                <a:gd name="T21" fmla="*/ 40 h 46"/>
                <a:gd name="T22" fmla="*/ 0 w 46"/>
                <a:gd name="T23" fmla="*/ 33 h 46"/>
                <a:gd name="T24" fmla="*/ 0 w 46"/>
                <a:gd name="T25" fmla="*/ 23 h 46"/>
                <a:gd name="T26" fmla="*/ 0 w 46"/>
                <a:gd name="T27" fmla="*/ 13 h 46"/>
                <a:gd name="T28" fmla="*/ 6 w 46"/>
                <a:gd name="T29" fmla="*/ 6 h 46"/>
                <a:gd name="T30" fmla="*/ 12 w 46"/>
                <a:gd name="T31" fmla="*/ 0 h 46"/>
                <a:gd name="T32" fmla="*/ 23 w 46"/>
                <a:gd name="T3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lnTo>
                    <a:pt x="33" y="0"/>
                  </a:lnTo>
                  <a:lnTo>
                    <a:pt x="39" y="6"/>
                  </a:lnTo>
                  <a:lnTo>
                    <a:pt x="46" y="13"/>
                  </a:lnTo>
                  <a:lnTo>
                    <a:pt x="46" y="23"/>
                  </a:lnTo>
                  <a:lnTo>
                    <a:pt x="46" y="33"/>
                  </a:lnTo>
                  <a:lnTo>
                    <a:pt x="39" y="40"/>
                  </a:lnTo>
                  <a:lnTo>
                    <a:pt x="33" y="46"/>
                  </a:lnTo>
                  <a:lnTo>
                    <a:pt x="23" y="46"/>
                  </a:lnTo>
                  <a:lnTo>
                    <a:pt x="12" y="46"/>
                  </a:lnTo>
                  <a:lnTo>
                    <a:pt x="6" y="40"/>
                  </a:lnTo>
                  <a:lnTo>
                    <a:pt x="0" y="33"/>
                  </a:lnTo>
                  <a:lnTo>
                    <a:pt x="0" y="23"/>
                  </a:lnTo>
                  <a:lnTo>
                    <a:pt x="0" y="13"/>
                  </a:lnTo>
                  <a:lnTo>
                    <a:pt x="6" y="6"/>
                  </a:lnTo>
                  <a:lnTo>
                    <a:pt x="12" y="0"/>
                  </a:lnTo>
                  <a:lnTo>
                    <a:pt x="23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48" name="Freeform 161">
              <a:extLst>
                <a:ext uri="{FF2B5EF4-FFF2-40B4-BE49-F238E27FC236}">
                  <a16:creationId xmlns:a16="http://schemas.microsoft.com/office/drawing/2014/main" id="{9EE86252-2EAF-510C-DB4B-7BD7D6D18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5" y="3245"/>
              <a:ext cx="563" cy="348"/>
            </a:xfrm>
            <a:custGeom>
              <a:avLst/>
              <a:gdLst>
                <a:gd name="T0" fmla="*/ 399 w 563"/>
                <a:gd name="T1" fmla="*/ 217 h 348"/>
                <a:gd name="T2" fmla="*/ 393 w 563"/>
                <a:gd name="T3" fmla="*/ 190 h 348"/>
                <a:gd name="T4" fmla="*/ 397 w 563"/>
                <a:gd name="T5" fmla="*/ 171 h 348"/>
                <a:gd name="T6" fmla="*/ 403 w 563"/>
                <a:gd name="T7" fmla="*/ 154 h 348"/>
                <a:gd name="T8" fmla="*/ 420 w 563"/>
                <a:gd name="T9" fmla="*/ 140 h 348"/>
                <a:gd name="T10" fmla="*/ 440 w 563"/>
                <a:gd name="T11" fmla="*/ 131 h 348"/>
                <a:gd name="T12" fmla="*/ 459 w 563"/>
                <a:gd name="T13" fmla="*/ 127 h 348"/>
                <a:gd name="T14" fmla="*/ 480 w 563"/>
                <a:gd name="T15" fmla="*/ 131 h 348"/>
                <a:gd name="T16" fmla="*/ 496 w 563"/>
                <a:gd name="T17" fmla="*/ 140 h 348"/>
                <a:gd name="T18" fmla="*/ 513 w 563"/>
                <a:gd name="T19" fmla="*/ 157 h 348"/>
                <a:gd name="T20" fmla="*/ 519 w 563"/>
                <a:gd name="T21" fmla="*/ 173 h 348"/>
                <a:gd name="T22" fmla="*/ 559 w 563"/>
                <a:gd name="T23" fmla="*/ 157 h 348"/>
                <a:gd name="T24" fmla="*/ 563 w 563"/>
                <a:gd name="T25" fmla="*/ 150 h 348"/>
                <a:gd name="T26" fmla="*/ 559 w 563"/>
                <a:gd name="T27" fmla="*/ 144 h 348"/>
                <a:gd name="T28" fmla="*/ 523 w 563"/>
                <a:gd name="T29" fmla="*/ 36 h 348"/>
                <a:gd name="T30" fmla="*/ 516 w 563"/>
                <a:gd name="T31" fmla="*/ 34 h 348"/>
                <a:gd name="T32" fmla="*/ 509 w 563"/>
                <a:gd name="T33" fmla="*/ 34 h 348"/>
                <a:gd name="T34" fmla="*/ 463 w 563"/>
                <a:gd name="T35" fmla="*/ 50 h 348"/>
                <a:gd name="T36" fmla="*/ 457 w 563"/>
                <a:gd name="T37" fmla="*/ 47 h 348"/>
                <a:gd name="T38" fmla="*/ 353 w 563"/>
                <a:gd name="T39" fmla="*/ 0 h 348"/>
                <a:gd name="T40" fmla="*/ 347 w 563"/>
                <a:gd name="T41" fmla="*/ 0 h 348"/>
                <a:gd name="T42" fmla="*/ 123 w 563"/>
                <a:gd name="T43" fmla="*/ 171 h 348"/>
                <a:gd name="T44" fmla="*/ 3 w 563"/>
                <a:gd name="T45" fmla="*/ 241 h 348"/>
                <a:gd name="T46" fmla="*/ 0 w 563"/>
                <a:gd name="T47" fmla="*/ 244 h 348"/>
                <a:gd name="T48" fmla="*/ 36 w 563"/>
                <a:gd name="T49" fmla="*/ 341 h 348"/>
                <a:gd name="T50" fmla="*/ 36 w 563"/>
                <a:gd name="T51" fmla="*/ 344 h 348"/>
                <a:gd name="T52" fmla="*/ 44 w 563"/>
                <a:gd name="T53" fmla="*/ 348 h 348"/>
                <a:gd name="T54" fmla="*/ 71 w 563"/>
                <a:gd name="T55" fmla="*/ 337 h 348"/>
                <a:gd name="T56" fmla="*/ 63 w 563"/>
                <a:gd name="T57" fmla="*/ 314 h 348"/>
                <a:gd name="T58" fmla="*/ 67 w 563"/>
                <a:gd name="T59" fmla="*/ 291 h 348"/>
                <a:gd name="T60" fmla="*/ 77 w 563"/>
                <a:gd name="T61" fmla="*/ 271 h 348"/>
                <a:gd name="T62" fmla="*/ 90 w 563"/>
                <a:gd name="T63" fmla="*/ 258 h 348"/>
                <a:gd name="T64" fmla="*/ 110 w 563"/>
                <a:gd name="T65" fmla="*/ 248 h 348"/>
                <a:gd name="T66" fmla="*/ 133 w 563"/>
                <a:gd name="T67" fmla="*/ 244 h 348"/>
                <a:gd name="T68" fmla="*/ 154 w 563"/>
                <a:gd name="T69" fmla="*/ 250 h 348"/>
                <a:gd name="T70" fmla="*/ 173 w 563"/>
                <a:gd name="T71" fmla="*/ 264 h 348"/>
                <a:gd name="T72" fmla="*/ 183 w 563"/>
                <a:gd name="T73" fmla="*/ 277 h 348"/>
                <a:gd name="T74" fmla="*/ 190 w 563"/>
                <a:gd name="T75" fmla="*/ 294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3" h="348">
                  <a:moveTo>
                    <a:pt x="190" y="294"/>
                  </a:moveTo>
                  <a:lnTo>
                    <a:pt x="399" y="217"/>
                  </a:lnTo>
                  <a:lnTo>
                    <a:pt x="397" y="204"/>
                  </a:lnTo>
                  <a:lnTo>
                    <a:pt x="393" y="190"/>
                  </a:lnTo>
                  <a:lnTo>
                    <a:pt x="397" y="181"/>
                  </a:lnTo>
                  <a:lnTo>
                    <a:pt x="397" y="171"/>
                  </a:lnTo>
                  <a:lnTo>
                    <a:pt x="399" y="161"/>
                  </a:lnTo>
                  <a:lnTo>
                    <a:pt x="403" y="154"/>
                  </a:lnTo>
                  <a:lnTo>
                    <a:pt x="413" y="144"/>
                  </a:lnTo>
                  <a:lnTo>
                    <a:pt x="420" y="140"/>
                  </a:lnTo>
                  <a:lnTo>
                    <a:pt x="430" y="134"/>
                  </a:lnTo>
                  <a:lnTo>
                    <a:pt x="440" y="131"/>
                  </a:lnTo>
                  <a:lnTo>
                    <a:pt x="449" y="127"/>
                  </a:lnTo>
                  <a:lnTo>
                    <a:pt x="459" y="127"/>
                  </a:lnTo>
                  <a:lnTo>
                    <a:pt x="470" y="127"/>
                  </a:lnTo>
                  <a:lnTo>
                    <a:pt x="480" y="131"/>
                  </a:lnTo>
                  <a:lnTo>
                    <a:pt x="490" y="137"/>
                  </a:lnTo>
                  <a:lnTo>
                    <a:pt x="496" y="140"/>
                  </a:lnTo>
                  <a:lnTo>
                    <a:pt x="505" y="148"/>
                  </a:lnTo>
                  <a:lnTo>
                    <a:pt x="513" y="157"/>
                  </a:lnTo>
                  <a:lnTo>
                    <a:pt x="516" y="167"/>
                  </a:lnTo>
                  <a:lnTo>
                    <a:pt x="519" y="173"/>
                  </a:lnTo>
                  <a:lnTo>
                    <a:pt x="553" y="161"/>
                  </a:lnTo>
                  <a:lnTo>
                    <a:pt x="559" y="157"/>
                  </a:lnTo>
                  <a:lnTo>
                    <a:pt x="563" y="154"/>
                  </a:lnTo>
                  <a:lnTo>
                    <a:pt x="563" y="150"/>
                  </a:lnTo>
                  <a:lnTo>
                    <a:pt x="563" y="150"/>
                  </a:lnTo>
                  <a:lnTo>
                    <a:pt x="559" y="144"/>
                  </a:lnTo>
                  <a:lnTo>
                    <a:pt x="523" y="40"/>
                  </a:lnTo>
                  <a:lnTo>
                    <a:pt x="523" y="36"/>
                  </a:lnTo>
                  <a:lnTo>
                    <a:pt x="519" y="36"/>
                  </a:lnTo>
                  <a:lnTo>
                    <a:pt x="516" y="34"/>
                  </a:lnTo>
                  <a:lnTo>
                    <a:pt x="513" y="34"/>
                  </a:lnTo>
                  <a:lnTo>
                    <a:pt x="509" y="34"/>
                  </a:lnTo>
                  <a:lnTo>
                    <a:pt x="470" y="50"/>
                  </a:lnTo>
                  <a:lnTo>
                    <a:pt x="463" y="50"/>
                  </a:lnTo>
                  <a:lnTo>
                    <a:pt x="459" y="50"/>
                  </a:lnTo>
                  <a:lnTo>
                    <a:pt x="457" y="47"/>
                  </a:lnTo>
                  <a:lnTo>
                    <a:pt x="356" y="0"/>
                  </a:lnTo>
                  <a:lnTo>
                    <a:pt x="353" y="0"/>
                  </a:lnTo>
                  <a:lnTo>
                    <a:pt x="349" y="0"/>
                  </a:lnTo>
                  <a:lnTo>
                    <a:pt x="347" y="0"/>
                  </a:lnTo>
                  <a:lnTo>
                    <a:pt x="177" y="61"/>
                  </a:lnTo>
                  <a:lnTo>
                    <a:pt x="123" y="171"/>
                  </a:lnTo>
                  <a:lnTo>
                    <a:pt x="7" y="237"/>
                  </a:lnTo>
                  <a:lnTo>
                    <a:pt x="3" y="241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8"/>
                  </a:lnTo>
                  <a:lnTo>
                    <a:pt x="36" y="341"/>
                  </a:lnTo>
                  <a:lnTo>
                    <a:pt x="36" y="344"/>
                  </a:lnTo>
                  <a:lnTo>
                    <a:pt x="36" y="344"/>
                  </a:lnTo>
                  <a:lnTo>
                    <a:pt x="40" y="344"/>
                  </a:lnTo>
                  <a:lnTo>
                    <a:pt x="44" y="348"/>
                  </a:lnTo>
                  <a:lnTo>
                    <a:pt x="46" y="344"/>
                  </a:lnTo>
                  <a:lnTo>
                    <a:pt x="71" y="337"/>
                  </a:lnTo>
                  <a:lnTo>
                    <a:pt x="67" y="327"/>
                  </a:lnTo>
                  <a:lnTo>
                    <a:pt x="63" y="314"/>
                  </a:lnTo>
                  <a:lnTo>
                    <a:pt x="63" y="304"/>
                  </a:lnTo>
                  <a:lnTo>
                    <a:pt x="67" y="291"/>
                  </a:lnTo>
                  <a:lnTo>
                    <a:pt x="71" y="277"/>
                  </a:lnTo>
                  <a:lnTo>
                    <a:pt x="77" y="271"/>
                  </a:lnTo>
                  <a:lnTo>
                    <a:pt x="83" y="261"/>
                  </a:lnTo>
                  <a:lnTo>
                    <a:pt x="90" y="258"/>
                  </a:lnTo>
                  <a:lnTo>
                    <a:pt x="100" y="250"/>
                  </a:lnTo>
                  <a:lnTo>
                    <a:pt x="110" y="248"/>
                  </a:lnTo>
                  <a:lnTo>
                    <a:pt x="119" y="244"/>
                  </a:lnTo>
                  <a:lnTo>
                    <a:pt x="133" y="244"/>
                  </a:lnTo>
                  <a:lnTo>
                    <a:pt x="144" y="248"/>
                  </a:lnTo>
                  <a:lnTo>
                    <a:pt x="154" y="250"/>
                  </a:lnTo>
                  <a:lnTo>
                    <a:pt x="163" y="258"/>
                  </a:lnTo>
                  <a:lnTo>
                    <a:pt x="173" y="264"/>
                  </a:lnTo>
                  <a:lnTo>
                    <a:pt x="177" y="271"/>
                  </a:lnTo>
                  <a:lnTo>
                    <a:pt x="183" y="277"/>
                  </a:lnTo>
                  <a:lnTo>
                    <a:pt x="187" y="287"/>
                  </a:lnTo>
                  <a:lnTo>
                    <a:pt x="190" y="294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49" name="Freeform 162">
              <a:extLst>
                <a:ext uri="{FF2B5EF4-FFF2-40B4-BE49-F238E27FC236}">
                  <a16:creationId xmlns:a16="http://schemas.microsoft.com/office/drawing/2014/main" id="{11957CC5-4022-5113-FA21-21C8D9024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8" y="3237"/>
              <a:ext cx="563" cy="348"/>
            </a:xfrm>
            <a:custGeom>
              <a:avLst/>
              <a:gdLst>
                <a:gd name="T0" fmla="*/ 399 w 563"/>
                <a:gd name="T1" fmla="*/ 217 h 348"/>
                <a:gd name="T2" fmla="*/ 393 w 563"/>
                <a:gd name="T3" fmla="*/ 190 h 348"/>
                <a:gd name="T4" fmla="*/ 397 w 563"/>
                <a:gd name="T5" fmla="*/ 171 h 348"/>
                <a:gd name="T6" fmla="*/ 403 w 563"/>
                <a:gd name="T7" fmla="*/ 154 h 348"/>
                <a:gd name="T8" fmla="*/ 420 w 563"/>
                <a:gd name="T9" fmla="*/ 140 h 348"/>
                <a:gd name="T10" fmla="*/ 440 w 563"/>
                <a:gd name="T11" fmla="*/ 131 h 348"/>
                <a:gd name="T12" fmla="*/ 459 w 563"/>
                <a:gd name="T13" fmla="*/ 127 h 348"/>
                <a:gd name="T14" fmla="*/ 480 w 563"/>
                <a:gd name="T15" fmla="*/ 131 h 348"/>
                <a:gd name="T16" fmla="*/ 496 w 563"/>
                <a:gd name="T17" fmla="*/ 140 h 348"/>
                <a:gd name="T18" fmla="*/ 513 w 563"/>
                <a:gd name="T19" fmla="*/ 157 h 348"/>
                <a:gd name="T20" fmla="*/ 519 w 563"/>
                <a:gd name="T21" fmla="*/ 173 h 348"/>
                <a:gd name="T22" fmla="*/ 559 w 563"/>
                <a:gd name="T23" fmla="*/ 157 h 348"/>
                <a:gd name="T24" fmla="*/ 563 w 563"/>
                <a:gd name="T25" fmla="*/ 150 h 348"/>
                <a:gd name="T26" fmla="*/ 559 w 563"/>
                <a:gd name="T27" fmla="*/ 144 h 348"/>
                <a:gd name="T28" fmla="*/ 523 w 563"/>
                <a:gd name="T29" fmla="*/ 36 h 348"/>
                <a:gd name="T30" fmla="*/ 516 w 563"/>
                <a:gd name="T31" fmla="*/ 34 h 348"/>
                <a:gd name="T32" fmla="*/ 509 w 563"/>
                <a:gd name="T33" fmla="*/ 34 h 348"/>
                <a:gd name="T34" fmla="*/ 463 w 563"/>
                <a:gd name="T35" fmla="*/ 50 h 348"/>
                <a:gd name="T36" fmla="*/ 457 w 563"/>
                <a:gd name="T37" fmla="*/ 47 h 348"/>
                <a:gd name="T38" fmla="*/ 353 w 563"/>
                <a:gd name="T39" fmla="*/ 0 h 348"/>
                <a:gd name="T40" fmla="*/ 347 w 563"/>
                <a:gd name="T41" fmla="*/ 0 h 348"/>
                <a:gd name="T42" fmla="*/ 123 w 563"/>
                <a:gd name="T43" fmla="*/ 171 h 348"/>
                <a:gd name="T44" fmla="*/ 3 w 563"/>
                <a:gd name="T45" fmla="*/ 241 h 348"/>
                <a:gd name="T46" fmla="*/ 0 w 563"/>
                <a:gd name="T47" fmla="*/ 244 h 348"/>
                <a:gd name="T48" fmla="*/ 36 w 563"/>
                <a:gd name="T49" fmla="*/ 341 h 348"/>
                <a:gd name="T50" fmla="*/ 36 w 563"/>
                <a:gd name="T51" fmla="*/ 344 h 348"/>
                <a:gd name="T52" fmla="*/ 44 w 563"/>
                <a:gd name="T53" fmla="*/ 348 h 348"/>
                <a:gd name="T54" fmla="*/ 71 w 563"/>
                <a:gd name="T55" fmla="*/ 337 h 348"/>
                <a:gd name="T56" fmla="*/ 63 w 563"/>
                <a:gd name="T57" fmla="*/ 314 h 348"/>
                <a:gd name="T58" fmla="*/ 67 w 563"/>
                <a:gd name="T59" fmla="*/ 291 h 348"/>
                <a:gd name="T60" fmla="*/ 77 w 563"/>
                <a:gd name="T61" fmla="*/ 271 h 348"/>
                <a:gd name="T62" fmla="*/ 90 w 563"/>
                <a:gd name="T63" fmla="*/ 258 h 348"/>
                <a:gd name="T64" fmla="*/ 110 w 563"/>
                <a:gd name="T65" fmla="*/ 248 h 348"/>
                <a:gd name="T66" fmla="*/ 133 w 563"/>
                <a:gd name="T67" fmla="*/ 244 h 348"/>
                <a:gd name="T68" fmla="*/ 154 w 563"/>
                <a:gd name="T69" fmla="*/ 250 h 348"/>
                <a:gd name="T70" fmla="*/ 173 w 563"/>
                <a:gd name="T71" fmla="*/ 264 h 348"/>
                <a:gd name="T72" fmla="*/ 183 w 563"/>
                <a:gd name="T73" fmla="*/ 277 h 348"/>
                <a:gd name="T74" fmla="*/ 190 w 563"/>
                <a:gd name="T75" fmla="*/ 294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3" h="348">
                  <a:moveTo>
                    <a:pt x="190" y="294"/>
                  </a:moveTo>
                  <a:lnTo>
                    <a:pt x="399" y="217"/>
                  </a:lnTo>
                  <a:lnTo>
                    <a:pt x="397" y="204"/>
                  </a:lnTo>
                  <a:lnTo>
                    <a:pt x="393" y="190"/>
                  </a:lnTo>
                  <a:lnTo>
                    <a:pt x="397" y="181"/>
                  </a:lnTo>
                  <a:lnTo>
                    <a:pt x="397" y="171"/>
                  </a:lnTo>
                  <a:lnTo>
                    <a:pt x="399" y="161"/>
                  </a:lnTo>
                  <a:lnTo>
                    <a:pt x="403" y="154"/>
                  </a:lnTo>
                  <a:lnTo>
                    <a:pt x="413" y="144"/>
                  </a:lnTo>
                  <a:lnTo>
                    <a:pt x="420" y="140"/>
                  </a:lnTo>
                  <a:lnTo>
                    <a:pt x="430" y="134"/>
                  </a:lnTo>
                  <a:lnTo>
                    <a:pt x="440" y="131"/>
                  </a:lnTo>
                  <a:lnTo>
                    <a:pt x="449" y="127"/>
                  </a:lnTo>
                  <a:lnTo>
                    <a:pt x="459" y="127"/>
                  </a:lnTo>
                  <a:lnTo>
                    <a:pt x="470" y="127"/>
                  </a:lnTo>
                  <a:lnTo>
                    <a:pt x="480" y="131"/>
                  </a:lnTo>
                  <a:lnTo>
                    <a:pt x="490" y="137"/>
                  </a:lnTo>
                  <a:lnTo>
                    <a:pt x="496" y="140"/>
                  </a:lnTo>
                  <a:lnTo>
                    <a:pt x="505" y="148"/>
                  </a:lnTo>
                  <a:lnTo>
                    <a:pt x="513" y="157"/>
                  </a:lnTo>
                  <a:lnTo>
                    <a:pt x="516" y="167"/>
                  </a:lnTo>
                  <a:lnTo>
                    <a:pt x="519" y="173"/>
                  </a:lnTo>
                  <a:lnTo>
                    <a:pt x="553" y="161"/>
                  </a:lnTo>
                  <a:lnTo>
                    <a:pt x="559" y="157"/>
                  </a:lnTo>
                  <a:lnTo>
                    <a:pt x="563" y="154"/>
                  </a:lnTo>
                  <a:lnTo>
                    <a:pt x="563" y="150"/>
                  </a:lnTo>
                  <a:lnTo>
                    <a:pt x="563" y="150"/>
                  </a:lnTo>
                  <a:lnTo>
                    <a:pt x="559" y="144"/>
                  </a:lnTo>
                  <a:lnTo>
                    <a:pt x="523" y="40"/>
                  </a:lnTo>
                  <a:lnTo>
                    <a:pt x="523" y="36"/>
                  </a:lnTo>
                  <a:lnTo>
                    <a:pt x="519" y="36"/>
                  </a:lnTo>
                  <a:lnTo>
                    <a:pt x="516" y="34"/>
                  </a:lnTo>
                  <a:lnTo>
                    <a:pt x="513" y="34"/>
                  </a:lnTo>
                  <a:lnTo>
                    <a:pt x="509" y="34"/>
                  </a:lnTo>
                  <a:lnTo>
                    <a:pt x="470" y="50"/>
                  </a:lnTo>
                  <a:lnTo>
                    <a:pt x="463" y="50"/>
                  </a:lnTo>
                  <a:lnTo>
                    <a:pt x="459" y="50"/>
                  </a:lnTo>
                  <a:lnTo>
                    <a:pt x="457" y="47"/>
                  </a:lnTo>
                  <a:lnTo>
                    <a:pt x="356" y="0"/>
                  </a:lnTo>
                  <a:lnTo>
                    <a:pt x="353" y="0"/>
                  </a:lnTo>
                  <a:lnTo>
                    <a:pt x="349" y="0"/>
                  </a:lnTo>
                  <a:lnTo>
                    <a:pt x="347" y="0"/>
                  </a:lnTo>
                  <a:lnTo>
                    <a:pt x="177" y="61"/>
                  </a:lnTo>
                  <a:lnTo>
                    <a:pt x="123" y="171"/>
                  </a:lnTo>
                  <a:lnTo>
                    <a:pt x="7" y="237"/>
                  </a:lnTo>
                  <a:lnTo>
                    <a:pt x="3" y="241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8"/>
                  </a:lnTo>
                  <a:lnTo>
                    <a:pt x="36" y="341"/>
                  </a:lnTo>
                  <a:lnTo>
                    <a:pt x="36" y="344"/>
                  </a:lnTo>
                  <a:lnTo>
                    <a:pt x="36" y="344"/>
                  </a:lnTo>
                  <a:lnTo>
                    <a:pt x="40" y="344"/>
                  </a:lnTo>
                  <a:lnTo>
                    <a:pt x="44" y="348"/>
                  </a:lnTo>
                  <a:lnTo>
                    <a:pt x="46" y="344"/>
                  </a:lnTo>
                  <a:lnTo>
                    <a:pt x="71" y="337"/>
                  </a:lnTo>
                  <a:lnTo>
                    <a:pt x="67" y="327"/>
                  </a:lnTo>
                  <a:lnTo>
                    <a:pt x="63" y="314"/>
                  </a:lnTo>
                  <a:lnTo>
                    <a:pt x="63" y="304"/>
                  </a:lnTo>
                  <a:lnTo>
                    <a:pt x="67" y="291"/>
                  </a:lnTo>
                  <a:lnTo>
                    <a:pt x="71" y="277"/>
                  </a:lnTo>
                  <a:lnTo>
                    <a:pt x="77" y="271"/>
                  </a:lnTo>
                  <a:lnTo>
                    <a:pt x="83" y="261"/>
                  </a:lnTo>
                  <a:lnTo>
                    <a:pt x="90" y="258"/>
                  </a:lnTo>
                  <a:lnTo>
                    <a:pt x="100" y="250"/>
                  </a:lnTo>
                  <a:lnTo>
                    <a:pt x="110" y="248"/>
                  </a:lnTo>
                  <a:lnTo>
                    <a:pt x="119" y="244"/>
                  </a:lnTo>
                  <a:lnTo>
                    <a:pt x="133" y="244"/>
                  </a:lnTo>
                  <a:lnTo>
                    <a:pt x="144" y="248"/>
                  </a:lnTo>
                  <a:lnTo>
                    <a:pt x="154" y="250"/>
                  </a:lnTo>
                  <a:lnTo>
                    <a:pt x="163" y="258"/>
                  </a:lnTo>
                  <a:lnTo>
                    <a:pt x="173" y="264"/>
                  </a:lnTo>
                  <a:lnTo>
                    <a:pt x="177" y="271"/>
                  </a:lnTo>
                  <a:lnTo>
                    <a:pt x="183" y="277"/>
                  </a:lnTo>
                  <a:lnTo>
                    <a:pt x="187" y="287"/>
                  </a:lnTo>
                  <a:lnTo>
                    <a:pt x="190" y="294"/>
                  </a:lnTo>
                  <a:lnTo>
                    <a:pt x="190" y="294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50" name="Freeform 163">
              <a:extLst>
                <a:ext uri="{FF2B5EF4-FFF2-40B4-BE49-F238E27FC236}">
                  <a16:creationId xmlns:a16="http://schemas.microsoft.com/office/drawing/2014/main" id="{EF2E28CC-AACD-F635-CB31-FE9B4C518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5" y="3377"/>
              <a:ext cx="106" cy="110"/>
            </a:xfrm>
            <a:custGeom>
              <a:avLst/>
              <a:gdLst>
                <a:gd name="T0" fmla="*/ 2 w 106"/>
                <a:gd name="T1" fmla="*/ 74 h 110"/>
                <a:gd name="T2" fmla="*/ 6 w 106"/>
                <a:gd name="T3" fmla="*/ 83 h 110"/>
                <a:gd name="T4" fmla="*/ 13 w 106"/>
                <a:gd name="T5" fmla="*/ 94 h 110"/>
                <a:gd name="T6" fmla="*/ 23 w 106"/>
                <a:gd name="T7" fmla="*/ 101 h 110"/>
                <a:gd name="T8" fmla="*/ 33 w 106"/>
                <a:gd name="T9" fmla="*/ 108 h 110"/>
                <a:gd name="T10" fmla="*/ 42 w 106"/>
                <a:gd name="T11" fmla="*/ 110 h 110"/>
                <a:gd name="T12" fmla="*/ 52 w 106"/>
                <a:gd name="T13" fmla="*/ 110 h 110"/>
                <a:gd name="T14" fmla="*/ 63 w 106"/>
                <a:gd name="T15" fmla="*/ 110 h 110"/>
                <a:gd name="T16" fmla="*/ 73 w 106"/>
                <a:gd name="T17" fmla="*/ 108 h 110"/>
                <a:gd name="T18" fmla="*/ 83 w 106"/>
                <a:gd name="T19" fmla="*/ 104 h 110"/>
                <a:gd name="T20" fmla="*/ 89 w 106"/>
                <a:gd name="T21" fmla="*/ 97 h 110"/>
                <a:gd name="T22" fmla="*/ 96 w 106"/>
                <a:gd name="T23" fmla="*/ 91 h 110"/>
                <a:gd name="T24" fmla="*/ 102 w 106"/>
                <a:gd name="T25" fmla="*/ 81 h 110"/>
                <a:gd name="T26" fmla="*/ 106 w 106"/>
                <a:gd name="T27" fmla="*/ 71 h 110"/>
                <a:gd name="T28" fmla="*/ 106 w 106"/>
                <a:gd name="T29" fmla="*/ 60 h 110"/>
                <a:gd name="T30" fmla="*/ 106 w 106"/>
                <a:gd name="T31" fmla="*/ 47 h 110"/>
                <a:gd name="T32" fmla="*/ 102 w 106"/>
                <a:gd name="T33" fmla="*/ 37 h 110"/>
                <a:gd name="T34" fmla="*/ 98 w 106"/>
                <a:gd name="T35" fmla="*/ 27 h 110"/>
                <a:gd name="T36" fmla="*/ 92 w 106"/>
                <a:gd name="T37" fmla="*/ 17 h 110"/>
                <a:gd name="T38" fmla="*/ 83 w 106"/>
                <a:gd name="T39" fmla="*/ 10 h 110"/>
                <a:gd name="T40" fmla="*/ 75 w 106"/>
                <a:gd name="T41" fmla="*/ 4 h 110"/>
                <a:gd name="T42" fmla="*/ 66 w 106"/>
                <a:gd name="T43" fmla="*/ 0 h 110"/>
                <a:gd name="T44" fmla="*/ 56 w 106"/>
                <a:gd name="T45" fmla="*/ 0 h 110"/>
                <a:gd name="T46" fmla="*/ 42 w 106"/>
                <a:gd name="T47" fmla="*/ 0 h 110"/>
                <a:gd name="T48" fmla="*/ 33 w 106"/>
                <a:gd name="T49" fmla="*/ 0 h 110"/>
                <a:gd name="T50" fmla="*/ 23 w 106"/>
                <a:gd name="T51" fmla="*/ 8 h 110"/>
                <a:gd name="T52" fmla="*/ 15 w 106"/>
                <a:gd name="T53" fmla="*/ 14 h 110"/>
                <a:gd name="T54" fmla="*/ 9 w 106"/>
                <a:gd name="T55" fmla="*/ 21 h 110"/>
                <a:gd name="T56" fmla="*/ 2 w 106"/>
                <a:gd name="T57" fmla="*/ 31 h 110"/>
                <a:gd name="T58" fmla="*/ 0 w 106"/>
                <a:gd name="T59" fmla="*/ 41 h 110"/>
                <a:gd name="T60" fmla="*/ 0 w 106"/>
                <a:gd name="T61" fmla="*/ 50 h 110"/>
                <a:gd name="T62" fmla="*/ 0 w 106"/>
                <a:gd name="T63" fmla="*/ 64 h 110"/>
                <a:gd name="T64" fmla="*/ 2 w 106"/>
                <a:gd name="T65" fmla="*/ 7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" h="110">
                  <a:moveTo>
                    <a:pt x="2" y="74"/>
                  </a:moveTo>
                  <a:lnTo>
                    <a:pt x="6" y="83"/>
                  </a:lnTo>
                  <a:lnTo>
                    <a:pt x="13" y="94"/>
                  </a:lnTo>
                  <a:lnTo>
                    <a:pt x="23" y="101"/>
                  </a:lnTo>
                  <a:lnTo>
                    <a:pt x="33" y="108"/>
                  </a:lnTo>
                  <a:lnTo>
                    <a:pt x="42" y="110"/>
                  </a:lnTo>
                  <a:lnTo>
                    <a:pt x="52" y="110"/>
                  </a:lnTo>
                  <a:lnTo>
                    <a:pt x="63" y="110"/>
                  </a:lnTo>
                  <a:lnTo>
                    <a:pt x="73" y="108"/>
                  </a:lnTo>
                  <a:lnTo>
                    <a:pt x="83" y="104"/>
                  </a:lnTo>
                  <a:lnTo>
                    <a:pt x="89" y="97"/>
                  </a:lnTo>
                  <a:lnTo>
                    <a:pt x="96" y="91"/>
                  </a:lnTo>
                  <a:lnTo>
                    <a:pt x="102" y="81"/>
                  </a:lnTo>
                  <a:lnTo>
                    <a:pt x="106" y="71"/>
                  </a:lnTo>
                  <a:lnTo>
                    <a:pt x="106" y="60"/>
                  </a:lnTo>
                  <a:lnTo>
                    <a:pt x="106" y="47"/>
                  </a:lnTo>
                  <a:lnTo>
                    <a:pt x="102" y="37"/>
                  </a:lnTo>
                  <a:lnTo>
                    <a:pt x="98" y="27"/>
                  </a:lnTo>
                  <a:lnTo>
                    <a:pt x="92" y="17"/>
                  </a:lnTo>
                  <a:lnTo>
                    <a:pt x="83" y="10"/>
                  </a:lnTo>
                  <a:lnTo>
                    <a:pt x="75" y="4"/>
                  </a:lnTo>
                  <a:lnTo>
                    <a:pt x="66" y="0"/>
                  </a:lnTo>
                  <a:lnTo>
                    <a:pt x="56" y="0"/>
                  </a:lnTo>
                  <a:lnTo>
                    <a:pt x="42" y="0"/>
                  </a:lnTo>
                  <a:lnTo>
                    <a:pt x="33" y="0"/>
                  </a:lnTo>
                  <a:lnTo>
                    <a:pt x="23" y="8"/>
                  </a:lnTo>
                  <a:lnTo>
                    <a:pt x="15" y="14"/>
                  </a:lnTo>
                  <a:lnTo>
                    <a:pt x="9" y="21"/>
                  </a:lnTo>
                  <a:lnTo>
                    <a:pt x="2" y="31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0" y="64"/>
                  </a:lnTo>
                  <a:lnTo>
                    <a:pt x="2" y="74"/>
                  </a:lnTo>
                  <a:close/>
                </a:path>
              </a:pathLst>
            </a:custGeom>
            <a:solidFill>
              <a:srgbClr val="1F1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51" name="Freeform 164">
              <a:extLst>
                <a:ext uri="{FF2B5EF4-FFF2-40B4-BE49-F238E27FC236}">
                  <a16:creationId xmlns:a16="http://schemas.microsoft.com/office/drawing/2014/main" id="{BDD68B46-DC12-182A-C4B5-04EF8EDC2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5" y="3377"/>
              <a:ext cx="106" cy="110"/>
            </a:xfrm>
            <a:custGeom>
              <a:avLst/>
              <a:gdLst>
                <a:gd name="T0" fmla="*/ 2 w 106"/>
                <a:gd name="T1" fmla="*/ 74 h 110"/>
                <a:gd name="T2" fmla="*/ 6 w 106"/>
                <a:gd name="T3" fmla="*/ 83 h 110"/>
                <a:gd name="T4" fmla="*/ 13 w 106"/>
                <a:gd name="T5" fmla="*/ 94 h 110"/>
                <a:gd name="T6" fmla="*/ 23 w 106"/>
                <a:gd name="T7" fmla="*/ 101 h 110"/>
                <a:gd name="T8" fmla="*/ 33 w 106"/>
                <a:gd name="T9" fmla="*/ 108 h 110"/>
                <a:gd name="T10" fmla="*/ 42 w 106"/>
                <a:gd name="T11" fmla="*/ 110 h 110"/>
                <a:gd name="T12" fmla="*/ 52 w 106"/>
                <a:gd name="T13" fmla="*/ 110 h 110"/>
                <a:gd name="T14" fmla="*/ 63 w 106"/>
                <a:gd name="T15" fmla="*/ 110 h 110"/>
                <a:gd name="T16" fmla="*/ 73 w 106"/>
                <a:gd name="T17" fmla="*/ 108 h 110"/>
                <a:gd name="T18" fmla="*/ 83 w 106"/>
                <a:gd name="T19" fmla="*/ 104 h 110"/>
                <a:gd name="T20" fmla="*/ 89 w 106"/>
                <a:gd name="T21" fmla="*/ 97 h 110"/>
                <a:gd name="T22" fmla="*/ 96 w 106"/>
                <a:gd name="T23" fmla="*/ 91 h 110"/>
                <a:gd name="T24" fmla="*/ 102 w 106"/>
                <a:gd name="T25" fmla="*/ 81 h 110"/>
                <a:gd name="T26" fmla="*/ 106 w 106"/>
                <a:gd name="T27" fmla="*/ 71 h 110"/>
                <a:gd name="T28" fmla="*/ 106 w 106"/>
                <a:gd name="T29" fmla="*/ 60 h 110"/>
                <a:gd name="T30" fmla="*/ 106 w 106"/>
                <a:gd name="T31" fmla="*/ 47 h 110"/>
                <a:gd name="T32" fmla="*/ 102 w 106"/>
                <a:gd name="T33" fmla="*/ 37 h 110"/>
                <a:gd name="T34" fmla="*/ 98 w 106"/>
                <a:gd name="T35" fmla="*/ 27 h 110"/>
                <a:gd name="T36" fmla="*/ 92 w 106"/>
                <a:gd name="T37" fmla="*/ 17 h 110"/>
                <a:gd name="T38" fmla="*/ 83 w 106"/>
                <a:gd name="T39" fmla="*/ 10 h 110"/>
                <a:gd name="T40" fmla="*/ 75 w 106"/>
                <a:gd name="T41" fmla="*/ 4 h 110"/>
                <a:gd name="T42" fmla="*/ 66 w 106"/>
                <a:gd name="T43" fmla="*/ 0 h 110"/>
                <a:gd name="T44" fmla="*/ 56 w 106"/>
                <a:gd name="T45" fmla="*/ 0 h 110"/>
                <a:gd name="T46" fmla="*/ 42 w 106"/>
                <a:gd name="T47" fmla="*/ 0 h 110"/>
                <a:gd name="T48" fmla="*/ 33 w 106"/>
                <a:gd name="T49" fmla="*/ 0 h 110"/>
                <a:gd name="T50" fmla="*/ 23 w 106"/>
                <a:gd name="T51" fmla="*/ 8 h 110"/>
                <a:gd name="T52" fmla="*/ 15 w 106"/>
                <a:gd name="T53" fmla="*/ 14 h 110"/>
                <a:gd name="T54" fmla="*/ 9 w 106"/>
                <a:gd name="T55" fmla="*/ 21 h 110"/>
                <a:gd name="T56" fmla="*/ 2 w 106"/>
                <a:gd name="T57" fmla="*/ 31 h 110"/>
                <a:gd name="T58" fmla="*/ 0 w 106"/>
                <a:gd name="T59" fmla="*/ 41 h 110"/>
                <a:gd name="T60" fmla="*/ 0 w 106"/>
                <a:gd name="T61" fmla="*/ 50 h 110"/>
                <a:gd name="T62" fmla="*/ 0 w 106"/>
                <a:gd name="T63" fmla="*/ 64 h 110"/>
                <a:gd name="T64" fmla="*/ 2 w 106"/>
                <a:gd name="T65" fmla="*/ 7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" h="110">
                  <a:moveTo>
                    <a:pt x="2" y="74"/>
                  </a:moveTo>
                  <a:lnTo>
                    <a:pt x="6" y="83"/>
                  </a:lnTo>
                  <a:lnTo>
                    <a:pt x="13" y="94"/>
                  </a:lnTo>
                  <a:lnTo>
                    <a:pt x="23" y="101"/>
                  </a:lnTo>
                  <a:lnTo>
                    <a:pt x="33" y="108"/>
                  </a:lnTo>
                  <a:lnTo>
                    <a:pt x="42" y="110"/>
                  </a:lnTo>
                  <a:lnTo>
                    <a:pt x="52" y="110"/>
                  </a:lnTo>
                  <a:lnTo>
                    <a:pt x="63" y="110"/>
                  </a:lnTo>
                  <a:lnTo>
                    <a:pt x="73" y="108"/>
                  </a:lnTo>
                  <a:lnTo>
                    <a:pt x="83" y="104"/>
                  </a:lnTo>
                  <a:lnTo>
                    <a:pt x="89" y="97"/>
                  </a:lnTo>
                  <a:lnTo>
                    <a:pt x="96" y="91"/>
                  </a:lnTo>
                  <a:lnTo>
                    <a:pt x="102" y="81"/>
                  </a:lnTo>
                  <a:lnTo>
                    <a:pt x="106" y="71"/>
                  </a:lnTo>
                  <a:lnTo>
                    <a:pt x="106" y="60"/>
                  </a:lnTo>
                  <a:lnTo>
                    <a:pt x="106" y="47"/>
                  </a:lnTo>
                  <a:lnTo>
                    <a:pt x="102" y="37"/>
                  </a:lnTo>
                  <a:lnTo>
                    <a:pt x="98" y="27"/>
                  </a:lnTo>
                  <a:lnTo>
                    <a:pt x="92" y="17"/>
                  </a:lnTo>
                  <a:lnTo>
                    <a:pt x="83" y="10"/>
                  </a:lnTo>
                  <a:lnTo>
                    <a:pt x="75" y="4"/>
                  </a:lnTo>
                  <a:lnTo>
                    <a:pt x="66" y="0"/>
                  </a:lnTo>
                  <a:lnTo>
                    <a:pt x="56" y="0"/>
                  </a:lnTo>
                  <a:lnTo>
                    <a:pt x="42" y="0"/>
                  </a:lnTo>
                  <a:lnTo>
                    <a:pt x="33" y="0"/>
                  </a:lnTo>
                  <a:lnTo>
                    <a:pt x="23" y="8"/>
                  </a:lnTo>
                  <a:lnTo>
                    <a:pt x="15" y="14"/>
                  </a:lnTo>
                  <a:lnTo>
                    <a:pt x="9" y="21"/>
                  </a:lnTo>
                  <a:lnTo>
                    <a:pt x="2" y="31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0" y="64"/>
                  </a:lnTo>
                  <a:lnTo>
                    <a:pt x="2" y="7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52" name="Freeform 165">
              <a:extLst>
                <a:ext uri="{FF2B5EF4-FFF2-40B4-BE49-F238E27FC236}">
                  <a16:creationId xmlns:a16="http://schemas.microsoft.com/office/drawing/2014/main" id="{4424BC56-140F-7B62-BC37-1A267F109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1" y="3404"/>
              <a:ext cx="53" cy="56"/>
            </a:xfrm>
            <a:custGeom>
              <a:avLst/>
              <a:gdLst>
                <a:gd name="T0" fmla="*/ 0 w 53"/>
                <a:gd name="T1" fmla="*/ 41 h 56"/>
                <a:gd name="T2" fmla="*/ 7 w 53"/>
                <a:gd name="T3" fmla="*/ 50 h 56"/>
                <a:gd name="T4" fmla="*/ 16 w 53"/>
                <a:gd name="T5" fmla="*/ 56 h 56"/>
                <a:gd name="T6" fmla="*/ 26 w 53"/>
                <a:gd name="T7" fmla="*/ 56 h 56"/>
                <a:gd name="T8" fmla="*/ 37 w 53"/>
                <a:gd name="T9" fmla="*/ 56 h 56"/>
                <a:gd name="T10" fmla="*/ 47 w 53"/>
                <a:gd name="T11" fmla="*/ 50 h 56"/>
                <a:gd name="T12" fmla="*/ 53 w 53"/>
                <a:gd name="T13" fmla="*/ 41 h 56"/>
                <a:gd name="T14" fmla="*/ 53 w 53"/>
                <a:gd name="T15" fmla="*/ 31 h 56"/>
                <a:gd name="T16" fmla="*/ 53 w 53"/>
                <a:gd name="T17" fmla="*/ 20 h 56"/>
                <a:gd name="T18" fmla="*/ 47 w 53"/>
                <a:gd name="T19" fmla="*/ 10 h 56"/>
                <a:gd name="T20" fmla="*/ 40 w 53"/>
                <a:gd name="T21" fmla="*/ 4 h 56"/>
                <a:gd name="T22" fmla="*/ 26 w 53"/>
                <a:gd name="T23" fmla="*/ 0 h 56"/>
                <a:gd name="T24" fmla="*/ 16 w 53"/>
                <a:gd name="T25" fmla="*/ 4 h 56"/>
                <a:gd name="T26" fmla="*/ 7 w 53"/>
                <a:gd name="T27" fmla="*/ 6 h 56"/>
                <a:gd name="T28" fmla="*/ 3 w 53"/>
                <a:gd name="T29" fmla="*/ 17 h 56"/>
                <a:gd name="T30" fmla="*/ 0 w 53"/>
                <a:gd name="T31" fmla="*/ 27 h 56"/>
                <a:gd name="T32" fmla="*/ 0 w 53"/>
                <a:gd name="T33" fmla="*/ 4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56">
                  <a:moveTo>
                    <a:pt x="0" y="41"/>
                  </a:moveTo>
                  <a:lnTo>
                    <a:pt x="7" y="50"/>
                  </a:lnTo>
                  <a:lnTo>
                    <a:pt x="16" y="56"/>
                  </a:lnTo>
                  <a:lnTo>
                    <a:pt x="26" y="56"/>
                  </a:lnTo>
                  <a:lnTo>
                    <a:pt x="37" y="56"/>
                  </a:lnTo>
                  <a:lnTo>
                    <a:pt x="47" y="50"/>
                  </a:lnTo>
                  <a:lnTo>
                    <a:pt x="53" y="41"/>
                  </a:lnTo>
                  <a:lnTo>
                    <a:pt x="53" y="31"/>
                  </a:lnTo>
                  <a:lnTo>
                    <a:pt x="53" y="20"/>
                  </a:lnTo>
                  <a:lnTo>
                    <a:pt x="47" y="10"/>
                  </a:lnTo>
                  <a:lnTo>
                    <a:pt x="40" y="4"/>
                  </a:lnTo>
                  <a:lnTo>
                    <a:pt x="26" y="0"/>
                  </a:lnTo>
                  <a:lnTo>
                    <a:pt x="16" y="4"/>
                  </a:lnTo>
                  <a:lnTo>
                    <a:pt x="7" y="6"/>
                  </a:lnTo>
                  <a:lnTo>
                    <a:pt x="3" y="17"/>
                  </a:lnTo>
                  <a:lnTo>
                    <a:pt x="0" y="27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53" name="Freeform 166">
              <a:extLst>
                <a:ext uri="{FF2B5EF4-FFF2-40B4-BE49-F238E27FC236}">
                  <a16:creationId xmlns:a16="http://schemas.microsoft.com/office/drawing/2014/main" id="{F4E08A76-8337-378B-152B-85C212610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1" y="3404"/>
              <a:ext cx="53" cy="56"/>
            </a:xfrm>
            <a:custGeom>
              <a:avLst/>
              <a:gdLst>
                <a:gd name="T0" fmla="*/ 0 w 53"/>
                <a:gd name="T1" fmla="*/ 41 h 56"/>
                <a:gd name="T2" fmla="*/ 7 w 53"/>
                <a:gd name="T3" fmla="*/ 50 h 56"/>
                <a:gd name="T4" fmla="*/ 16 w 53"/>
                <a:gd name="T5" fmla="*/ 56 h 56"/>
                <a:gd name="T6" fmla="*/ 26 w 53"/>
                <a:gd name="T7" fmla="*/ 56 h 56"/>
                <a:gd name="T8" fmla="*/ 37 w 53"/>
                <a:gd name="T9" fmla="*/ 56 h 56"/>
                <a:gd name="T10" fmla="*/ 47 w 53"/>
                <a:gd name="T11" fmla="*/ 50 h 56"/>
                <a:gd name="T12" fmla="*/ 53 w 53"/>
                <a:gd name="T13" fmla="*/ 41 h 56"/>
                <a:gd name="T14" fmla="*/ 53 w 53"/>
                <a:gd name="T15" fmla="*/ 31 h 56"/>
                <a:gd name="T16" fmla="*/ 53 w 53"/>
                <a:gd name="T17" fmla="*/ 20 h 56"/>
                <a:gd name="T18" fmla="*/ 47 w 53"/>
                <a:gd name="T19" fmla="*/ 10 h 56"/>
                <a:gd name="T20" fmla="*/ 40 w 53"/>
                <a:gd name="T21" fmla="*/ 4 h 56"/>
                <a:gd name="T22" fmla="*/ 26 w 53"/>
                <a:gd name="T23" fmla="*/ 0 h 56"/>
                <a:gd name="T24" fmla="*/ 16 w 53"/>
                <a:gd name="T25" fmla="*/ 4 h 56"/>
                <a:gd name="T26" fmla="*/ 7 w 53"/>
                <a:gd name="T27" fmla="*/ 6 h 56"/>
                <a:gd name="T28" fmla="*/ 3 w 53"/>
                <a:gd name="T29" fmla="*/ 17 h 56"/>
                <a:gd name="T30" fmla="*/ 0 w 53"/>
                <a:gd name="T31" fmla="*/ 27 h 56"/>
                <a:gd name="T32" fmla="*/ 0 w 53"/>
                <a:gd name="T33" fmla="*/ 4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56">
                  <a:moveTo>
                    <a:pt x="0" y="41"/>
                  </a:moveTo>
                  <a:lnTo>
                    <a:pt x="7" y="50"/>
                  </a:lnTo>
                  <a:lnTo>
                    <a:pt x="16" y="56"/>
                  </a:lnTo>
                  <a:lnTo>
                    <a:pt x="26" y="56"/>
                  </a:lnTo>
                  <a:lnTo>
                    <a:pt x="37" y="56"/>
                  </a:lnTo>
                  <a:lnTo>
                    <a:pt x="47" y="50"/>
                  </a:lnTo>
                  <a:lnTo>
                    <a:pt x="53" y="41"/>
                  </a:lnTo>
                  <a:lnTo>
                    <a:pt x="53" y="31"/>
                  </a:lnTo>
                  <a:lnTo>
                    <a:pt x="53" y="20"/>
                  </a:lnTo>
                  <a:lnTo>
                    <a:pt x="47" y="10"/>
                  </a:lnTo>
                  <a:lnTo>
                    <a:pt x="40" y="4"/>
                  </a:lnTo>
                  <a:lnTo>
                    <a:pt x="26" y="0"/>
                  </a:lnTo>
                  <a:lnTo>
                    <a:pt x="16" y="4"/>
                  </a:lnTo>
                  <a:lnTo>
                    <a:pt x="7" y="6"/>
                  </a:lnTo>
                  <a:lnTo>
                    <a:pt x="3" y="17"/>
                  </a:lnTo>
                  <a:lnTo>
                    <a:pt x="0" y="27"/>
                  </a:lnTo>
                  <a:lnTo>
                    <a:pt x="0" y="41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54" name="Freeform 167">
              <a:extLst>
                <a:ext uri="{FF2B5EF4-FFF2-40B4-BE49-F238E27FC236}">
                  <a16:creationId xmlns:a16="http://schemas.microsoft.com/office/drawing/2014/main" id="{F326AFCE-583E-376B-A2B2-1B5BB829C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5" y="3495"/>
              <a:ext cx="106" cy="113"/>
            </a:xfrm>
            <a:custGeom>
              <a:avLst/>
              <a:gdLst>
                <a:gd name="T0" fmla="*/ 3 w 106"/>
                <a:gd name="T1" fmla="*/ 77 h 113"/>
                <a:gd name="T2" fmla="*/ 6 w 106"/>
                <a:gd name="T3" fmla="*/ 86 h 113"/>
                <a:gd name="T4" fmla="*/ 13 w 106"/>
                <a:gd name="T5" fmla="*/ 93 h 113"/>
                <a:gd name="T6" fmla="*/ 19 w 106"/>
                <a:gd name="T7" fmla="*/ 104 h 113"/>
                <a:gd name="T8" fmla="*/ 30 w 106"/>
                <a:gd name="T9" fmla="*/ 106 h 113"/>
                <a:gd name="T10" fmla="*/ 40 w 106"/>
                <a:gd name="T11" fmla="*/ 110 h 113"/>
                <a:gd name="T12" fmla="*/ 50 w 106"/>
                <a:gd name="T13" fmla="*/ 113 h 113"/>
                <a:gd name="T14" fmla="*/ 63 w 106"/>
                <a:gd name="T15" fmla="*/ 113 h 113"/>
                <a:gd name="T16" fmla="*/ 73 w 106"/>
                <a:gd name="T17" fmla="*/ 110 h 113"/>
                <a:gd name="T18" fmla="*/ 83 w 106"/>
                <a:gd name="T19" fmla="*/ 106 h 113"/>
                <a:gd name="T20" fmla="*/ 90 w 106"/>
                <a:gd name="T21" fmla="*/ 100 h 113"/>
                <a:gd name="T22" fmla="*/ 96 w 106"/>
                <a:gd name="T23" fmla="*/ 90 h 113"/>
                <a:gd name="T24" fmla="*/ 102 w 106"/>
                <a:gd name="T25" fmla="*/ 79 h 113"/>
                <a:gd name="T26" fmla="*/ 106 w 106"/>
                <a:gd name="T27" fmla="*/ 69 h 113"/>
                <a:gd name="T28" fmla="*/ 106 w 106"/>
                <a:gd name="T29" fmla="*/ 60 h 113"/>
                <a:gd name="T30" fmla="*/ 106 w 106"/>
                <a:gd name="T31" fmla="*/ 50 h 113"/>
                <a:gd name="T32" fmla="*/ 102 w 106"/>
                <a:gd name="T33" fmla="*/ 40 h 113"/>
                <a:gd name="T34" fmla="*/ 100 w 106"/>
                <a:gd name="T35" fmla="*/ 27 h 113"/>
                <a:gd name="T36" fmla="*/ 90 w 106"/>
                <a:gd name="T37" fmla="*/ 19 h 113"/>
                <a:gd name="T38" fmla="*/ 83 w 106"/>
                <a:gd name="T39" fmla="*/ 9 h 113"/>
                <a:gd name="T40" fmla="*/ 73 w 106"/>
                <a:gd name="T41" fmla="*/ 6 h 113"/>
                <a:gd name="T42" fmla="*/ 63 w 106"/>
                <a:gd name="T43" fmla="*/ 3 h 113"/>
                <a:gd name="T44" fmla="*/ 53 w 106"/>
                <a:gd name="T45" fmla="*/ 0 h 113"/>
                <a:gd name="T46" fmla="*/ 42 w 106"/>
                <a:gd name="T47" fmla="*/ 0 h 113"/>
                <a:gd name="T48" fmla="*/ 33 w 106"/>
                <a:gd name="T49" fmla="*/ 3 h 113"/>
                <a:gd name="T50" fmla="*/ 23 w 106"/>
                <a:gd name="T51" fmla="*/ 6 h 113"/>
                <a:gd name="T52" fmla="*/ 17 w 106"/>
                <a:gd name="T53" fmla="*/ 13 h 113"/>
                <a:gd name="T54" fmla="*/ 9 w 106"/>
                <a:gd name="T55" fmla="*/ 23 h 113"/>
                <a:gd name="T56" fmla="*/ 3 w 106"/>
                <a:gd name="T57" fmla="*/ 33 h 113"/>
                <a:gd name="T58" fmla="*/ 0 w 106"/>
                <a:gd name="T59" fmla="*/ 42 h 113"/>
                <a:gd name="T60" fmla="*/ 0 w 106"/>
                <a:gd name="T61" fmla="*/ 53 h 113"/>
                <a:gd name="T62" fmla="*/ 0 w 106"/>
                <a:gd name="T63" fmla="*/ 63 h 113"/>
                <a:gd name="T64" fmla="*/ 3 w 106"/>
                <a:gd name="T65" fmla="*/ 7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" h="113">
                  <a:moveTo>
                    <a:pt x="3" y="77"/>
                  </a:moveTo>
                  <a:lnTo>
                    <a:pt x="6" y="86"/>
                  </a:lnTo>
                  <a:lnTo>
                    <a:pt x="13" y="93"/>
                  </a:lnTo>
                  <a:lnTo>
                    <a:pt x="19" y="104"/>
                  </a:lnTo>
                  <a:lnTo>
                    <a:pt x="30" y="106"/>
                  </a:lnTo>
                  <a:lnTo>
                    <a:pt x="40" y="110"/>
                  </a:lnTo>
                  <a:lnTo>
                    <a:pt x="50" y="113"/>
                  </a:lnTo>
                  <a:lnTo>
                    <a:pt x="63" y="113"/>
                  </a:lnTo>
                  <a:lnTo>
                    <a:pt x="73" y="110"/>
                  </a:lnTo>
                  <a:lnTo>
                    <a:pt x="83" y="106"/>
                  </a:lnTo>
                  <a:lnTo>
                    <a:pt x="90" y="100"/>
                  </a:lnTo>
                  <a:lnTo>
                    <a:pt x="96" y="90"/>
                  </a:lnTo>
                  <a:lnTo>
                    <a:pt x="102" y="79"/>
                  </a:lnTo>
                  <a:lnTo>
                    <a:pt x="106" y="69"/>
                  </a:lnTo>
                  <a:lnTo>
                    <a:pt x="106" y="60"/>
                  </a:lnTo>
                  <a:lnTo>
                    <a:pt x="106" y="50"/>
                  </a:lnTo>
                  <a:lnTo>
                    <a:pt x="102" y="40"/>
                  </a:lnTo>
                  <a:lnTo>
                    <a:pt x="100" y="27"/>
                  </a:lnTo>
                  <a:lnTo>
                    <a:pt x="90" y="19"/>
                  </a:lnTo>
                  <a:lnTo>
                    <a:pt x="83" y="9"/>
                  </a:lnTo>
                  <a:lnTo>
                    <a:pt x="73" y="6"/>
                  </a:lnTo>
                  <a:lnTo>
                    <a:pt x="63" y="3"/>
                  </a:lnTo>
                  <a:lnTo>
                    <a:pt x="53" y="0"/>
                  </a:lnTo>
                  <a:lnTo>
                    <a:pt x="42" y="0"/>
                  </a:lnTo>
                  <a:lnTo>
                    <a:pt x="33" y="3"/>
                  </a:lnTo>
                  <a:lnTo>
                    <a:pt x="23" y="6"/>
                  </a:lnTo>
                  <a:lnTo>
                    <a:pt x="17" y="13"/>
                  </a:lnTo>
                  <a:lnTo>
                    <a:pt x="9" y="23"/>
                  </a:lnTo>
                  <a:lnTo>
                    <a:pt x="3" y="33"/>
                  </a:lnTo>
                  <a:lnTo>
                    <a:pt x="0" y="42"/>
                  </a:lnTo>
                  <a:lnTo>
                    <a:pt x="0" y="53"/>
                  </a:lnTo>
                  <a:lnTo>
                    <a:pt x="0" y="63"/>
                  </a:lnTo>
                  <a:lnTo>
                    <a:pt x="3" y="77"/>
                  </a:lnTo>
                  <a:close/>
                </a:path>
              </a:pathLst>
            </a:custGeom>
            <a:solidFill>
              <a:srgbClr val="1F1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55" name="Freeform 168">
              <a:extLst>
                <a:ext uri="{FF2B5EF4-FFF2-40B4-BE49-F238E27FC236}">
                  <a16:creationId xmlns:a16="http://schemas.microsoft.com/office/drawing/2014/main" id="{687A41BD-344F-B8A9-88FA-0986678BA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5" y="3495"/>
              <a:ext cx="106" cy="113"/>
            </a:xfrm>
            <a:custGeom>
              <a:avLst/>
              <a:gdLst>
                <a:gd name="T0" fmla="*/ 3 w 106"/>
                <a:gd name="T1" fmla="*/ 77 h 113"/>
                <a:gd name="T2" fmla="*/ 6 w 106"/>
                <a:gd name="T3" fmla="*/ 86 h 113"/>
                <a:gd name="T4" fmla="*/ 13 w 106"/>
                <a:gd name="T5" fmla="*/ 93 h 113"/>
                <a:gd name="T6" fmla="*/ 19 w 106"/>
                <a:gd name="T7" fmla="*/ 104 h 113"/>
                <a:gd name="T8" fmla="*/ 30 w 106"/>
                <a:gd name="T9" fmla="*/ 106 h 113"/>
                <a:gd name="T10" fmla="*/ 40 w 106"/>
                <a:gd name="T11" fmla="*/ 110 h 113"/>
                <a:gd name="T12" fmla="*/ 50 w 106"/>
                <a:gd name="T13" fmla="*/ 113 h 113"/>
                <a:gd name="T14" fmla="*/ 63 w 106"/>
                <a:gd name="T15" fmla="*/ 113 h 113"/>
                <a:gd name="T16" fmla="*/ 73 w 106"/>
                <a:gd name="T17" fmla="*/ 110 h 113"/>
                <a:gd name="T18" fmla="*/ 83 w 106"/>
                <a:gd name="T19" fmla="*/ 106 h 113"/>
                <a:gd name="T20" fmla="*/ 90 w 106"/>
                <a:gd name="T21" fmla="*/ 100 h 113"/>
                <a:gd name="T22" fmla="*/ 96 w 106"/>
                <a:gd name="T23" fmla="*/ 90 h 113"/>
                <a:gd name="T24" fmla="*/ 102 w 106"/>
                <a:gd name="T25" fmla="*/ 79 h 113"/>
                <a:gd name="T26" fmla="*/ 106 w 106"/>
                <a:gd name="T27" fmla="*/ 69 h 113"/>
                <a:gd name="T28" fmla="*/ 106 w 106"/>
                <a:gd name="T29" fmla="*/ 60 h 113"/>
                <a:gd name="T30" fmla="*/ 106 w 106"/>
                <a:gd name="T31" fmla="*/ 50 h 113"/>
                <a:gd name="T32" fmla="*/ 102 w 106"/>
                <a:gd name="T33" fmla="*/ 40 h 113"/>
                <a:gd name="T34" fmla="*/ 100 w 106"/>
                <a:gd name="T35" fmla="*/ 27 h 113"/>
                <a:gd name="T36" fmla="*/ 90 w 106"/>
                <a:gd name="T37" fmla="*/ 19 h 113"/>
                <a:gd name="T38" fmla="*/ 83 w 106"/>
                <a:gd name="T39" fmla="*/ 9 h 113"/>
                <a:gd name="T40" fmla="*/ 73 w 106"/>
                <a:gd name="T41" fmla="*/ 6 h 113"/>
                <a:gd name="T42" fmla="*/ 63 w 106"/>
                <a:gd name="T43" fmla="*/ 3 h 113"/>
                <a:gd name="T44" fmla="*/ 53 w 106"/>
                <a:gd name="T45" fmla="*/ 0 h 113"/>
                <a:gd name="T46" fmla="*/ 42 w 106"/>
                <a:gd name="T47" fmla="*/ 0 h 113"/>
                <a:gd name="T48" fmla="*/ 33 w 106"/>
                <a:gd name="T49" fmla="*/ 3 h 113"/>
                <a:gd name="T50" fmla="*/ 23 w 106"/>
                <a:gd name="T51" fmla="*/ 6 h 113"/>
                <a:gd name="T52" fmla="*/ 17 w 106"/>
                <a:gd name="T53" fmla="*/ 13 h 113"/>
                <a:gd name="T54" fmla="*/ 9 w 106"/>
                <a:gd name="T55" fmla="*/ 23 h 113"/>
                <a:gd name="T56" fmla="*/ 3 w 106"/>
                <a:gd name="T57" fmla="*/ 33 h 113"/>
                <a:gd name="T58" fmla="*/ 0 w 106"/>
                <a:gd name="T59" fmla="*/ 42 h 113"/>
                <a:gd name="T60" fmla="*/ 0 w 106"/>
                <a:gd name="T61" fmla="*/ 53 h 113"/>
                <a:gd name="T62" fmla="*/ 0 w 106"/>
                <a:gd name="T63" fmla="*/ 63 h 113"/>
                <a:gd name="T64" fmla="*/ 3 w 106"/>
                <a:gd name="T65" fmla="*/ 7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" h="113">
                  <a:moveTo>
                    <a:pt x="3" y="77"/>
                  </a:moveTo>
                  <a:lnTo>
                    <a:pt x="6" y="86"/>
                  </a:lnTo>
                  <a:lnTo>
                    <a:pt x="13" y="93"/>
                  </a:lnTo>
                  <a:lnTo>
                    <a:pt x="19" y="104"/>
                  </a:lnTo>
                  <a:lnTo>
                    <a:pt x="30" y="106"/>
                  </a:lnTo>
                  <a:lnTo>
                    <a:pt x="40" y="110"/>
                  </a:lnTo>
                  <a:lnTo>
                    <a:pt x="50" y="113"/>
                  </a:lnTo>
                  <a:lnTo>
                    <a:pt x="63" y="113"/>
                  </a:lnTo>
                  <a:lnTo>
                    <a:pt x="73" y="110"/>
                  </a:lnTo>
                  <a:lnTo>
                    <a:pt x="83" y="106"/>
                  </a:lnTo>
                  <a:lnTo>
                    <a:pt x="90" y="100"/>
                  </a:lnTo>
                  <a:lnTo>
                    <a:pt x="96" y="90"/>
                  </a:lnTo>
                  <a:lnTo>
                    <a:pt x="102" y="79"/>
                  </a:lnTo>
                  <a:lnTo>
                    <a:pt x="106" y="69"/>
                  </a:lnTo>
                  <a:lnTo>
                    <a:pt x="106" y="60"/>
                  </a:lnTo>
                  <a:lnTo>
                    <a:pt x="106" y="50"/>
                  </a:lnTo>
                  <a:lnTo>
                    <a:pt x="102" y="40"/>
                  </a:lnTo>
                  <a:lnTo>
                    <a:pt x="100" y="27"/>
                  </a:lnTo>
                  <a:lnTo>
                    <a:pt x="90" y="19"/>
                  </a:lnTo>
                  <a:lnTo>
                    <a:pt x="83" y="9"/>
                  </a:lnTo>
                  <a:lnTo>
                    <a:pt x="73" y="6"/>
                  </a:lnTo>
                  <a:lnTo>
                    <a:pt x="63" y="3"/>
                  </a:lnTo>
                  <a:lnTo>
                    <a:pt x="53" y="0"/>
                  </a:lnTo>
                  <a:lnTo>
                    <a:pt x="42" y="0"/>
                  </a:lnTo>
                  <a:lnTo>
                    <a:pt x="33" y="3"/>
                  </a:lnTo>
                  <a:lnTo>
                    <a:pt x="23" y="6"/>
                  </a:lnTo>
                  <a:lnTo>
                    <a:pt x="17" y="13"/>
                  </a:lnTo>
                  <a:lnTo>
                    <a:pt x="9" y="23"/>
                  </a:lnTo>
                  <a:lnTo>
                    <a:pt x="3" y="33"/>
                  </a:lnTo>
                  <a:lnTo>
                    <a:pt x="0" y="42"/>
                  </a:lnTo>
                  <a:lnTo>
                    <a:pt x="0" y="53"/>
                  </a:lnTo>
                  <a:lnTo>
                    <a:pt x="0" y="63"/>
                  </a:lnTo>
                  <a:lnTo>
                    <a:pt x="3" y="77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56" name="Freeform 169">
              <a:extLst>
                <a:ext uri="{FF2B5EF4-FFF2-40B4-BE49-F238E27FC236}">
                  <a16:creationId xmlns:a16="http://schemas.microsoft.com/office/drawing/2014/main" id="{8DA575B7-1A90-94A3-BB2F-DF9756185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2" y="3524"/>
              <a:ext cx="52" cy="57"/>
            </a:xfrm>
            <a:custGeom>
              <a:avLst/>
              <a:gdLst>
                <a:gd name="T0" fmla="*/ 0 w 52"/>
                <a:gd name="T1" fmla="*/ 37 h 57"/>
                <a:gd name="T2" fmla="*/ 6 w 52"/>
                <a:gd name="T3" fmla="*/ 48 h 57"/>
                <a:gd name="T4" fmla="*/ 13 w 52"/>
                <a:gd name="T5" fmla="*/ 54 h 57"/>
                <a:gd name="T6" fmla="*/ 26 w 52"/>
                <a:gd name="T7" fmla="*/ 57 h 57"/>
                <a:gd name="T8" fmla="*/ 36 w 52"/>
                <a:gd name="T9" fmla="*/ 54 h 57"/>
                <a:gd name="T10" fmla="*/ 42 w 52"/>
                <a:gd name="T11" fmla="*/ 50 h 57"/>
                <a:gd name="T12" fmla="*/ 50 w 52"/>
                <a:gd name="T13" fmla="*/ 40 h 57"/>
                <a:gd name="T14" fmla="*/ 52 w 52"/>
                <a:gd name="T15" fmla="*/ 31 h 57"/>
                <a:gd name="T16" fmla="*/ 52 w 52"/>
                <a:gd name="T17" fmla="*/ 21 h 57"/>
                <a:gd name="T18" fmla="*/ 46 w 52"/>
                <a:gd name="T19" fmla="*/ 11 h 57"/>
                <a:gd name="T20" fmla="*/ 36 w 52"/>
                <a:gd name="T21" fmla="*/ 4 h 57"/>
                <a:gd name="T22" fmla="*/ 26 w 52"/>
                <a:gd name="T23" fmla="*/ 0 h 57"/>
                <a:gd name="T24" fmla="*/ 15 w 52"/>
                <a:gd name="T25" fmla="*/ 0 h 57"/>
                <a:gd name="T26" fmla="*/ 6 w 52"/>
                <a:gd name="T27" fmla="*/ 7 h 57"/>
                <a:gd name="T28" fmla="*/ 0 w 52"/>
                <a:gd name="T29" fmla="*/ 17 h 57"/>
                <a:gd name="T30" fmla="*/ 0 w 52"/>
                <a:gd name="T31" fmla="*/ 27 h 57"/>
                <a:gd name="T32" fmla="*/ 0 w 52"/>
                <a:gd name="T33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7">
                  <a:moveTo>
                    <a:pt x="0" y="37"/>
                  </a:moveTo>
                  <a:lnTo>
                    <a:pt x="6" y="48"/>
                  </a:lnTo>
                  <a:lnTo>
                    <a:pt x="13" y="54"/>
                  </a:lnTo>
                  <a:lnTo>
                    <a:pt x="26" y="57"/>
                  </a:lnTo>
                  <a:lnTo>
                    <a:pt x="36" y="54"/>
                  </a:lnTo>
                  <a:lnTo>
                    <a:pt x="42" y="50"/>
                  </a:lnTo>
                  <a:lnTo>
                    <a:pt x="50" y="40"/>
                  </a:lnTo>
                  <a:lnTo>
                    <a:pt x="52" y="31"/>
                  </a:lnTo>
                  <a:lnTo>
                    <a:pt x="52" y="21"/>
                  </a:lnTo>
                  <a:lnTo>
                    <a:pt x="46" y="11"/>
                  </a:lnTo>
                  <a:lnTo>
                    <a:pt x="36" y="4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6" y="7"/>
                  </a:lnTo>
                  <a:lnTo>
                    <a:pt x="0" y="17"/>
                  </a:lnTo>
                  <a:lnTo>
                    <a:pt x="0" y="2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57" name="Freeform 170">
              <a:extLst>
                <a:ext uri="{FF2B5EF4-FFF2-40B4-BE49-F238E27FC236}">
                  <a16:creationId xmlns:a16="http://schemas.microsoft.com/office/drawing/2014/main" id="{005B84D2-967E-8B30-0348-85B312FB9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2" y="3524"/>
              <a:ext cx="52" cy="57"/>
            </a:xfrm>
            <a:custGeom>
              <a:avLst/>
              <a:gdLst>
                <a:gd name="T0" fmla="*/ 0 w 52"/>
                <a:gd name="T1" fmla="*/ 37 h 57"/>
                <a:gd name="T2" fmla="*/ 6 w 52"/>
                <a:gd name="T3" fmla="*/ 48 h 57"/>
                <a:gd name="T4" fmla="*/ 13 w 52"/>
                <a:gd name="T5" fmla="*/ 54 h 57"/>
                <a:gd name="T6" fmla="*/ 26 w 52"/>
                <a:gd name="T7" fmla="*/ 57 h 57"/>
                <a:gd name="T8" fmla="*/ 36 w 52"/>
                <a:gd name="T9" fmla="*/ 54 h 57"/>
                <a:gd name="T10" fmla="*/ 42 w 52"/>
                <a:gd name="T11" fmla="*/ 50 h 57"/>
                <a:gd name="T12" fmla="*/ 50 w 52"/>
                <a:gd name="T13" fmla="*/ 40 h 57"/>
                <a:gd name="T14" fmla="*/ 52 w 52"/>
                <a:gd name="T15" fmla="*/ 31 h 57"/>
                <a:gd name="T16" fmla="*/ 52 w 52"/>
                <a:gd name="T17" fmla="*/ 21 h 57"/>
                <a:gd name="T18" fmla="*/ 46 w 52"/>
                <a:gd name="T19" fmla="*/ 11 h 57"/>
                <a:gd name="T20" fmla="*/ 36 w 52"/>
                <a:gd name="T21" fmla="*/ 4 h 57"/>
                <a:gd name="T22" fmla="*/ 26 w 52"/>
                <a:gd name="T23" fmla="*/ 0 h 57"/>
                <a:gd name="T24" fmla="*/ 15 w 52"/>
                <a:gd name="T25" fmla="*/ 0 h 57"/>
                <a:gd name="T26" fmla="*/ 6 w 52"/>
                <a:gd name="T27" fmla="*/ 7 h 57"/>
                <a:gd name="T28" fmla="*/ 0 w 52"/>
                <a:gd name="T29" fmla="*/ 17 h 57"/>
                <a:gd name="T30" fmla="*/ 0 w 52"/>
                <a:gd name="T31" fmla="*/ 27 h 57"/>
                <a:gd name="T32" fmla="*/ 0 w 52"/>
                <a:gd name="T33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7">
                  <a:moveTo>
                    <a:pt x="0" y="37"/>
                  </a:moveTo>
                  <a:lnTo>
                    <a:pt x="6" y="48"/>
                  </a:lnTo>
                  <a:lnTo>
                    <a:pt x="13" y="54"/>
                  </a:lnTo>
                  <a:lnTo>
                    <a:pt x="26" y="57"/>
                  </a:lnTo>
                  <a:lnTo>
                    <a:pt x="36" y="54"/>
                  </a:lnTo>
                  <a:lnTo>
                    <a:pt x="42" y="50"/>
                  </a:lnTo>
                  <a:lnTo>
                    <a:pt x="50" y="40"/>
                  </a:lnTo>
                  <a:lnTo>
                    <a:pt x="52" y="31"/>
                  </a:lnTo>
                  <a:lnTo>
                    <a:pt x="52" y="21"/>
                  </a:lnTo>
                  <a:lnTo>
                    <a:pt x="46" y="11"/>
                  </a:lnTo>
                  <a:lnTo>
                    <a:pt x="36" y="4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6" y="7"/>
                  </a:lnTo>
                  <a:lnTo>
                    <a:pt x="0" y="17"/>
                  </a:lnTo>
                  <a:lnTo>
                    <a:pt x="0" y="27"/>
                  </a:lnTo>
                  <a:lnTo>
                    <a:pt x="0" y="37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58" name="Freeform 171">
              <a:extLst>
                <a:ext uri="{FF2B5EF4-FFF2-40B4-BE49-F238E27FC236}">
                  <a16:creationId xmlns:a16="http://schemas.microsoft.com/office/drawing/2014/main" id="{129A8B12-38FC-8354-908B-9703D07BE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4" y="3250"/>
              <a:ext cx="137" cy="98"/>
            </a:xfrm>
            <a:custGeom>
              <a:avLst/>
              <a:gdLst>
                <a:gd name="T0" fmla="*/ 23 w 137"/>
                <a:gd name="T1" fmla="*/ 98 h 98"/>
                <a:gd name="T2" fmla="*/ 0 w 137"/>
                <a:gd name="T3" fmla="*/ 27 h 98"/>
                <a:gd name="T4" fmla="*/ 71 w 137"/>
                <a:gd name="T5" fmla="*/ 0 h 98"/>
                <a:gd name="T6" fmla="*/ 73 w 137"/>
                <a:gd name="T7" fmla="*/ 0 h 98"/>
                <a:gd name="T8" fmla="*/ 81 w 137"/>
                <a:gd name="T9" fmla="*/ 0 h 98"/>
                <a:gd name="T10" fmla="*/ 83 w 137"/>
                <a:gd name="T11" fmla="*/ 4 h 98"/>
                <a:gd name="T12" fmla="*/ 137 w 137"/>
                <a:gd name="T13" fmla="*/ 58 h 98"/>
                <a:gd name="T14" fmla="*/ 137 w 137"/>
                <a:gd name="T15" fmla="*/ 58 h 98"/>
                <a:gd name="T16" fmla="*/ 27 w 137"/>
                <a:gd name="T17" fmla="*/ 98 h 98"/>
                <a:gd name="T18" fmla="*/ 23 w 137"/>
                <a:gd name="T19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98">
                  <a:moveTo>
                    <a:pt x="23" y="98"/>
                  </a:moveTo>
                  <a:lnTo>
                    <a:pt x="0" y="27"/>
                  </a:lnTo>
                  <a:lnTo>
                    <a:pt x="71" y="0"/>
                  </a:lnTo>
                  <a:lnTo>
                    <a:pt x="73" y="0"/>
                  </a:lnTo>
                  <a:lnTo>
                    <a:pt x="81" y="0"/>
                  </a:lnTo>
                  <a:lnTo>
                    <a:pt x="83" y="4"/>
                  </a:lnTo>
                  <a:lnTo>
                    <a:pt x="137" y="58"/>
                  </a:lnTo>
                  <a:lnTo>
                    <a:pt x="137" y="58"/>
                  </a:lnTo>
                  <a:lnTo>
                    <a:pt x="27" y="98"/>
                  </a:lnTo>
                  <a:lnTo>
                    <a:pt x="23" y="98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59" name="Freeform 172">
              <a:extLst>
                <a:ext uri="{FF2B5EF4-FFF2-40B4-BE49-F238E27FC236}">
                  <a16:creationId xmlns:a16="http://schemas.microsoft.com/office/drawing/2014/main" id="{42672F4B-2870-20BD-6785-644AF616C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4" y="3250"/>
              <a:ext cx="137" cy="98"/>
            </a:xfrm>
            <a:custGeom>
              <a:avLst/>
              <a:gdLst>
                <a:gd name="T0" fmla="*/ 23 w 137"/>
                <a:gd name="T1" fmla="*/ 98 h 98"/>
                <a:gd name="T2" fmla="*/ 0 w 137"/>
                <a:gd name="T3" fmla="*/ 27 h 98"/>
                <a:gd name="T4" fmla="*/ 71 w 137"/>
                <a:gd name="T5" fmla="*/ 0 h 98"/>
                <a:gd name="T6" fmla="*/ 73 w 137"/>
                <a:gd name="T7" fmla="*/ 0 h 98"/>
                <a:gd name="T8" fmla="*/ 81 w 137"/>
                <a:gd name="T9" fmla="*/ 0 h 98"/>
                <a:gd name="T10" fmla="*/ 83 w 137"/>
                <a:gd name="T11" fmla="*/ 4 h 98"/>
                <a:gd name="T12" fmla="*/ 137 w 137"/>
                <a:gd name="T13" fmla="*/ 58 h 98"/>
                <a:gd name="T14" fmla="*/ 137 w 137"/>
                <a:gd name="T15" fmla="*/ 58 h 98"/>
                <a:gd name="T16" fmla="*/ 27 w 137"/>
                <a:gd name="T17" fmla="*/ 98 h 98"/>
                <a:gd name="T18" fmla="*/ 23 w 137"/>
                <a:gd name="T19" fmla="*/ 98 h 98"/>
                <a:gd name="T20" fmla="*/ 23 w 137"/>
                <a:gd name="T21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98">
                  <a:moveTo>
                    <a:pt x="23" y="98"/>
                  </a:moveTo>
                  <a:lnTo>
                    <a:pt x="0" y="27"/>
                  </a:lnTo>
                  <a:lnTo>
                    <a:pt x="71" y="0"/>
                  </a:lnTo>
                  <a:lnTo>
                    <a:pt x="73" y="0"/>
                  </a:lnTo>
                  <a:lnTo>
                    <a:pt x="81" y="0"/>
                  </a:lnTo>
                  <a:lnTo>
                    <a:pt x="83" y="4"/>
                  </a:lnTo>
                  <a:lnTo>
                    <a:pt x="137" y="58"/>
                  </a:lnTo>
                  <a:lnTo>
                    <a:pt x="137" y="58"/>
                  </a:lnTo>
                  <a:lnTo>
                    <a:pt x="27" y="98"/>
                  </a:lnTo>
                  <a:lnTo>
                    <a:pt x="23" y="98"/>
                  </a:lnTo>
                  <a:lnTo>
                    <a:pt x="23" y="98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60" name="Freeform 173">
              <a:extLst>
                <a:ext uri="{FF2B5EF4-FFF2-40B4-BE49-F238E27FC236}">
                  <a16:creationId xmlns:a16="http://schemas.microsoft.com/office/drawing/2014/main" id="{756CB89A-8C91-0A15-240C-CBC8FE38C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3281"/>
              <a:ext cx="143" cy="120"/>
            </a:xfrm>
            <a:custGeom>
              <a:avLst/>
              <a:gdLst>
                <a:gd name="T0" fmla="*/ 119 w 143"/>
                <a:gd name="T1" fmla="*/ 0 h 120"/>
                <a:gd name="T2" fmla="*/ 143 w 143"/>
                <a:gd name="T3" fmla="*/ 69 h 120"/>
                <a:gd name="T4" fmla="*/ 0 w 143"/>
                <a:gd name="T5" fmla="*/ 120 h 120"/>
                <a:gd name="T6" fmla="*/ 50 w 143"/>
                <a:gd name="T7" fmla="*/ 27 h 120"/>
                <a:gd name="T8" fmla="*/ 119 w 143"/>
                <a:gd name="T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20">
                  <a:moveTo>
                    <a:pt x="119" y="0"/>
                  </a:moveTo>
                  <a:lnTo>
                    <a:pt x="143" y="69"/>
                  </a:lnTo>
                  <a:lnTo>
                    <a:pt x="0" y="120"/>
                  </a:lnTo>
                  <a:lnTo>
                    <a:pt x="50" y="27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61" name="Freeform 174">
              <a:extLst>
                <a:ext uri="{FF2B5EF4-FFF2-40B4-BE49-F238E27FC236}">
                  <a16:creationId xmlns:a16="http://schemas.microsoft.com/office/drawing/2014/main" id="{A81B791F-2A1A-058A-1B24-84C4E9FCD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3281"/>
              <a:ext cx="143" cy="120"/>
            </a:xfrm>
            <a:custGeom>
              <a:avLst/>
              <a:gdLst>
                <a:gd name="T0" fmla="*/ 119 w 143"/>
                <a:gd name="T1" fmla="*/ 0 h 120"/>
                <a:gd name="T2" fmla="*/ 143 w 143"/>
                <a:gd name="T3" fmla="*/ 69 h 120"/>
                <a:gd name="T4" fmla="*/ 0 w 143"/>
                <a:gd name="T5" fmla="*/ 120 h 120"/>
                <a:gd name="T6" fmla="*/ 50 w 143"/>
                <a:gd name="T7" fmla="*/ 27 h 120"/>
                <a:gd name="T8" fmla="*/ 119 w 143"/>
                <a:gd name="T9" fmla="*/ 0 h 120"/>
                <a:gd name="T10" fmla="*/ 119 w 143"/>
                <a:gd name="T1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120">
                  <a:moveTo>
                    <a:pt x="119" y="0"/>
                  </a:moveTo>
                  <a:lnTo>
                    <a:pt x="143" y="69"/>
                  </a:lnTo>
                  <a:lnTo>
                    <a:pt x="0" y="120"/>
                  </a:lnTo>
                  <a:lnTo>
                    <a:pt x="50" y="27"/>
                  </a:lnTo>
                  <a:lnTo>
                    <a:pt x="119" y="0"/>
                  </a:lnTo>
                  <a:lnTo>
                    <a:pt x="119" y="0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62" name="Freeform 175">
              <a:extLst>
                <a:ext uri="{FF2B5EF4-FFF2-40B4-BE49-F238E27FC236}">
                  <a16:creationId xmlns:a16="http://schemas.microsoft.com/office/drawing/2014/main" id="{6E300D5A-77F1-C0DE-7D0B-7393D9777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" y="3348"/>
              <a:ext cx="33" cy="20"/>
            </a:xfrm>
            <a:custGeom>
              <a:avLst/>
              <a:gdLst>
                <a:gd name="T0" fmla="*/ 4 w 33"/>
                <a:gd name="T1" fmla="*/ 6 h 20"/>
                <a:gd name="T2" fmla="*/ 27 w 33"/>
                <a:gd name="T3" fmla="*/ 0 h 20"/>
                <a:gd name="T4" fmla="*/ 30 w 33"/>
                <a:gd name="T5" fmla="*/ 0 h 20"/>
                <a:gd name="T6" fmla="*/ 33 w 33"/>
                <a:gd name="T7" fmla="*/ 2 h 20"/>
                <a:gd name="T8" fmla="*/ 33 w 33"/>
                <a:gd name="T9" fmla="*/ 6 h 20"/>
                <a:gd name="T10" fmla="*/ 30 w 33"/>
                <a:gd name="T11" fmla="*/ 10 h 20"/>
                <a:gd name="T12" fmla="*/ 7 w 33"/>
                <a:gd name="T13" fmla="*/ 20 h 20"/>
                <a:gd name="T14" fmla="*/ 4 w 33"/>
                <a:gd name="T15" fmla="*/ 16 h 20"/>
                <a:gd name="T16" fmla="*/ 0 w 33"/>
                <a:gd name="T17" fmla="*/ 13 h 20"/>
                <a:gd name="T18" fmla="*/ 0 w 33"/>
                <a:gd name="T19" fmla="*/ 10 h 20"/>
                <a:gd name="T20" fmla="*/ 4 w 33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20">
                  <a:moveTo>
                    <a:pt x="4" y="6"/>
                  </a:moveTo>
                  <a:lnTo>
                    <a:pt x="27" y="0"/>
                  </a:lnTo>
                  <a:lnTo>
                    <a:pt x="30" y="0"/>
                  </a:lnTo>
                  <a:lnTo>
                    <a:pt x="33" y="2"/>
                  </a:lnTo>
                  <a:lnTo>
                    <a:pt x="33" y="6"/>
                  </a:lnTo>
                  <a:lnTo>
                    <a:pt x="30" y="10"/>
                  </a:lnTo>
                  <a:lnTo>
                    <a:pt x="7" y="20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63" name="Freeform 176">
              <a:extLst>
                <a:ext uri="{FF2B5EF4-FFF2-40B4-BE49-F238E27FC236}">
                  <a16:creationId xmlns:a16="http://schemas.microsoft.com/office/drawing/2014/main" id="{A776A4BD-AFC2-CE6F-402F-6ACAC2ACB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" y="3348"/>
              <a:ext cx="33" cy="20"/>
            </a:xfrm>
            <a:custGeom>
              <a:avLst/>
              <a:gdLst>
                <a:gd name="T0" fmla="*/ 4 w 33"/>
                <a:gd name="T1" fmla="*/ 6 h 20"/>
                <a:gd name="T2" fmla="*/ 27 w 33"/>
                <a:gd name="T3" fmla="*/ 0 h 20"/>
                <a:gd name="T4" fmla="*/ 30 w 33"/>
                <a:gd name="T5" fmla="*/ 0 h 20"/>
                <a:gd name="T6" fmla="*/ 33 w 33"/>
                <a:gd name="T7" fmla="*/ 2 h 20"/>
                <a:gd name="T8" fmla="*/ 33 w 33"/>
                <a:gd name="T9" fmla="*/ 2 h 20"/>
                <a:gd name="T10" fmla="*/ 33 w 33"/>
                <a:gd name="T11" fmla="*/ 6 h 20"/>
                <a:gd name="T12" fmla="*/ 30 w 33"/>
                <a:gd name="T13" fmla="*/ 10 h 20"/>
                <a:gd name="T14" fmla="*/ 7 w 33"/>
                <a:gd name="T15" fmla="*/ 20 h 20"/>
                <a:gd name="T16" fmla="*/ 4 w 33"/>
                <a:gd name="T17" fmla="*/ 16 h 20"/>
                <a:gd name="T18" fmla="*/ 0 w 33"/>
                <a:gd name="T19" fmla="*/ 13 h 20"/>
                <a:gd name="T20" fmla="*/ 0 w 33"/>
                <a:gd name="T21" fmla="*/ 13 h 20"/>
                <a:gd name="T22" fmla="*/ 0 w 33"/>
                <a:gd name="T23" fmla="*/ 10 h 20"/>
                <a:gd name="T24" fmla="*/ 4 w 33"/>
                <a:gd name="T25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20">
                  <a:moveTo>
                    <a:pt x="4" y="6"/>
                  </a:moveTo>
                  <a:lnTo>
                    <a:pt x="27" y="0"/>
                  </a:lnTo>
                  <a:lnTo>
                    <a:pt x="30" y="0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3" y="6"/>
                  </a:lnTo>
                  <a:lnTo>
                    <a:pt x="30" y="10"/>
                  </a:lnTo>
                  <a:lnTo>
                    <a:pt x="7" y="20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4" y="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UA"/>
            </a:p>
          </p:txBody>
        </p:sp>
      </p:grpSp>
      <p:grpSp>
        <p:nvGrpSpPr>
          <p:cNvPr id="64" name="Group 146">
            <a:extLst>
              <a:ext uri="{FF2B5EF4-FFF2-40B4-BE49-F238E27FC236}">
                <a16:creationId xmlns:a16="http://schemas.microsoft.com/office/drawing/2014/main" id="{8122C03E-9E41-CB23-C53A-2683064C2F41}"/>
              </a:ext>
            </a:extLst>
          </p:cNvPr>
          <p:cNvGrpSpPr>
            <a:grpSpLocks/>
          </p:cNvGrpSpPr>
          <p:nvPr/>
        </p:nvGrpSpPr>
        <p:grpSpPr bwMode="auto">
          <a:xfrm>
            <a:off x="1304924" y="1066007"/>
            <a:ext cx="10160001" cy="3735388"/>
            <a:chOff x="-151" y="-798"/>
            <a:chExt cx="6400" cy="235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5" name="Text Box 133">
                  <a:extLst>
                    <a:ext uri="{FF2B5EF4-FFF2-40B4-BE49-F238E27FC236}">
                      <a16:creationId xmlns:a16="http://schemas.microsoft.com/office/drawing/2014/main" id="{4C6EFA5B-444B-D3D7-397D-C92EAA4D52B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151" y="676"/>
                  <a:ext cx="6400" cy="8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2"/>
                      </a:solidFill>
                      <a:miter lim="800000"/>
                      <a:headEnd type="none" w="lg" len="lg"/>
                      <a:tailEnd type="none" w="lg" len="lg"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10000"/>
                    </a:lnSpc>
                  </a:pPr>
                  <a:r>
                    <a:rPr lang="uk-UA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переміщення тіла з точки </a:t>
                  </a:r>
                  <a:r>
                    <a:rPr lang="en-US" altLang="ru-UA" sz="3600" b="1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  <a:r>
                    <a:rPr lang="en-US" altLang="ru-UA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ru-RU" altLang="ru-UA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в </a:t>
                  </a:r>
                  <a:r>
                    <a:rPr lang="ru-RU" altLang="ru-UA" sz="2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точку </a:t>
                  </a:r>
                  <a:r>
                    <a:rPr lang="en-US" altLang="ru-UA" sz="36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</a:t>
                  </a:r>
                  <a:r>
                    <a:rPr lang="ru-RU" altLang="ru-UA" sz="2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ru-RU" altLang="ru-UA" sz="24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uk-UA" sz="2400" noProof="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дорівнює добутку сили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</m:oMath>
                  </a14:m>
                  <a:r>
                    <a:rPr lang="ru-RU" altLang="ru-UA" sz="36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ru-RU" altLang="ru-UA" sz="2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та </a:t>
                  </a:r>
                  <a:r>
                    <a:rPr lang="ru-RU" altLang="ru-UA" sz="24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переміщення</a:t>
                  </a:r>
                  <a:r>
                    <a:rPr lang="ru-RU" altLang="ru-UA" sz="2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𝑴𝑵</m:t>
                          </m:r>
                        </m:e>
                      </m:acc>
                    </m:oMath>
                  </a14:m>
                  <a:r>
                    <a:rPr lang="ru-RU" altLang="ru-UA" sz="36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ru-RU" altLang="ru-UA" sz="2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на косинус кута </a:t>
                  </a:r>
                  <a:r>
                    <a:rPr lang="ru-RU" altLang="ru-UA" sz="24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між</a:t>
                  </a:r>
                  <a:r>
                    <a:rPr lang="ru-RU" altLang="ru-UA" sz="2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ними. </a:t>
                  </a:r>
                </a:p>
              </p:txBody>
            </p:sp>
          </mc:Choice>
          <mc:Fallback>
            <p:sp>
              <p:nvSpPr>
                <p:cNvPr id="65" name="Text Box 133">
                  <a:extLst>
                    <a:ext uri="{FF2B5EF4-FFF2-40B4-BE49-F238E27FC236}">
                      <a16:creationId xmlns:a16="http://schemas.microsoft.com/office/drawing/2014/main" id="{4C6EFA5B-444B-D3D7-397D-C92EAA4D52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151" y="676"/>
                  <a:ext cx="6400" cy="879"/>
                </a:xfrm>
                <a:prstGeom prst="rect">
                  <a:avLst/>
                </a:prstGeom>
                <a:blipFill>
                  <a:blip r:embed="rId6"/>
                  <a:stretch>
                    <a:fillRect t="-3057" b="-655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2"/>
                      </a:solidFill>
                      <a:miter lim="800000"/>
                      <a:headEnd type="none" w="lg" len="lg"/>
                      <a:tailEnd type="none" w="lg" len="lg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6" name="Text Box 70">
                  <a:extLst>
                    <a:ext uri="{FF2B5EF4-FFF2-40B4-BE49-F238E27FC236}">
                      <a16:creationId xmlns:a16="http://schemas.microsoft.com/office/drawing/2014/main" id="{5D6F4979-7F90-B238-B2E3-3E6C170F1B7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85" y="-798"/>
                  <a:ext cx="3264" cy="14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2"/>
                      </a:solidFill>
                      <a:miter lim="800000"/>
                      <a:headEnd type="none" w="lg" len="lg"/>
                      <a:tailEnd type="none" w="lg" len="lg"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110000"/>
                    </a:lnSpc>
                  </a:pPr>
                  <a:r>
                    <a:rPr lang="uk-UA" altLang="ru-UA" sz="2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Скалярний добуток використовується в </a:t>
                  </a:r>
                  <a:r>
                    <a:rPr lang="uk-UA" altLang="ru-UA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фізиці. Наприклад, п</a:t>
                  </a:r>
                  <a:r>
                    <a:rPr lang="ru-RU" altLang="ru-UA" sz="24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ід</a:t>
                  </a:r>
                  <a:r>
                    <a:rPr lang="ru-RU" altLang="ru-UA" sz="2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час </a:t>
                  </a:r>
                  <a:r>
                    <a:rPr lang="uk-UA" sz="2400" noProof="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вивчення курсу механіки можна зустріти означення того</a:t>
                  </a:r>
                  <a:r>
                    <a:rPr lang="ru-RU" altLang="ru-UA" sz="2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uk-UA" sz="2400" noProof="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що робота А  постійної сили </a:t>
                  </a:r>
                  <a14:m>
                    <m:oMath xmlns:m="http://schemas.openxmlformats.org/officeDocument/2006/math">
                      <m:r>
                        <a:rPr lang="uk-UA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ru-RU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  <m:r>
                        <a:rPr lang="en-US" sz="3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ru-UA" sz="2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uk-UA" sz="2400" noProof="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під час</a:t>
                  </a:r>
                  <a:endParaRPr lang="ru-RU" altLang="ru-UA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66" name="Text Box 70">
                  <a:extLst>
                    <a:ext uri="{FF2B5EF4-FFF2-40B4-BE49-F238E27FC236}">
                      <a16:creationId xmlns:a16="http://schemas.microsoft.com/office/drawing/2014/main" id="{5D6F4979-7F90-B238-B2E3-3E6C170F1B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85" y="-798"/>
                  <a:ext cx="3264" cy="1469"/>
                </a:xfrm>
                <a:prstGeom prst="rect">
                  <a:avLst/>
                </a:prstGeom>
                <a:blipFill>
                  <a:blip r:embed="rId7"/>
                  <a:stretch>
                    <a:fillRect l="-1294" t="-1571" r="-2588" b="-392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2"/>
                      </a:solidFill>
                      <a:miter lim="800000"/>
                      <a:headEnd type="none" w="lg" len="lg"/>
                      <a:tailEnd type="none" w="lg" len="lg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UA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8186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0.26667 0.001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2778DD-8C94-5C80-556D-BDB136DBB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6B471BDF-152C-A05D-B4B6-C13964FDC014}"/>
                  </a:ext>
                </a:extLst>
              </p:cNvPr>
              <p:cNvSpPr/>
              <p:nvPr/>
            </p:nvSpPr>
            <p:spPr>
              <a:xfrm>
                <a:off x="1885136" y="960530"/>
                <a:ext cx="8873484" cy="167930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uk-UA" altLang="ru-RU" sz="2400" b="1" i="1" dirty="0">
                    <a:solidFill>
                      <a:schemeClr val="tx1"/>
                    </a:solidFill>
                    <a:latin typeface="Times New Roman" pitchFamily="18" charset="0"/>
                  </a:rPr>
                  <a:t>Скалярний добуток двох векторів </a:t>
                </a:r>
                <a:r>
                  <a:rPr lang="uk-UA" altLang="ru-RU" sz="2400" dirty="0">
                    <a:solidFill>
                      <a:schemeClr val="tx1"/>
                    </a:solidFill>
                    <a:latin typeface="Times New Roman" pitchFamily="18" charset="0"/>
                  </a:rPr>
                  <a:t>– </a:t>
                </a:r>
                <a:r>
                  <a:rPr lang="uk-UA" altLang="ru-RU" sz="2400" b="1" dirty="0">
                    <a:solidFill>
                      <a:schemeClr val="tx1"/>
                    </a:solidFill>
                    <a:latin typeface="Times New Roman" pitchFamily="18" charset="0"/>
                  </a:rPr>
                  <a:t>число</a:t>
                </a:r>
                <a:r>
                  <a:rPr lang="uk-UA" altLang="ru-RU" sz="2400" dirty="0">
                    <a:solidFill>
                      <a:schemeClr val="tx1"/>
                    </a:solidFill>
                    <a:latin typeface="Times New Roman" pitchFamily="18" charset="0"/>
                  </a:rPr>
                  <a:t>, що дорівнює сумі добутків однойменних координат цих векторів: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b="1" i="1">
                            <a:solidFill>
                              <a:srgbClr val="3325E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3325E3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altLang="ru-RU" sz="2400" dirty="0">
                    <a:solidFill>
                      <a:schemeClr val="tx1"/>
                    </a:solidFill>
                    <a:latin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ru-RU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ru-RU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altLang="ru-RU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ru-RU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ru-RU" sz="2400" dirty="0">
                    <a:solidFill>
                      <a:schemeClr val="tx1"/>
                    </a:solidFill>
                    <a:latin typeface="Times New Roman" pitchFamily="18" charset="0"/>
                  </a:rPr>
                  <a:t>) </a:t>
                </a:r>
                <a:r>
                  <a:rPr lang="uk-UA" altLang="ru-RU" sz="2400" dirty="0">
                    <a:solidFill>
                      <a:schemeClr val="tx1"/>
                    </a:solidFill>
                    <a:latin typeface="Times New Roman" pitchFamily="18" charset="0"/>
                  </a:rPr>
                  <a:t>та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b="1" i="1">
                            <a:solidFill>
                              <a:srgbClr val="3325E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3325E3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altLang="ru-RU" sz="2400" dirty="0">
                    <a:solidFill>
                      <a:schemeClr val="tx1"/>
                    </a:solidFill>
                    <a:latin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uk-UA" altLang="ru-RU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ru-RU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altLang="ru-RU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uk-UA" altLang="ru-RU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ru-RU" sz="2400" dirty="0">
                    <a:solidFill>
                      <a:schemeClr val="tx1"/>
                    </a:solidFill>
                    <a:latin typeface="Times New Roman" pitchFamily="18" charset="0"/>
                  </a:rPr>
                  <a:t>)</a:t>
                </a:r>
                <a:r>
                  <a:rPr lang="uk-UA" altLang="ru-RU" sz="2400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b="1" i="1">
                              <a:solidFill>
                                <a:srgbClr val="3325E3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solidFill>
                                <a:srgbClr val="3325E3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rgbClr val="3325E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ru-RU" sz="2400" b="1" i="1">
                              <a:solidFill>
                                <a:srgbClr val="3325E3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solidFill>
                                <a:srgbClr val="3325E3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uk-UA" sz="2400" b="0" i="0" smtClean="0">
                          <a:solidFill>
                            <a:srgbClr val="3325E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uk-UA" sz="2400" b="0" i="1" smtClean="0">
                              <a:solidFill>
                                <a:srgbClr val="3325E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2400" b="0" i="1" smtClean="0">
                              <a:solidFill>
                                <a:srgbClr val="3325E3"/>
                              </a:solidFill>
                              <a:latin typeface="Cambria Math" panose="02040503050406030204" pitchFamily="18" charset="0"/>
                            </a:rPr>
                            <m:t>х</m:t>
                          </m:r>
                        </m:e>
                        <m:sub>
                          <m:r>
                            <a:rPr lang="uk-UA" sz="2400" b="0" i="1" smtClean="0">
                              <a:solidFill>
                                <a:srgbClr val="3325E3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uk-UA" sz="2400" b="0" i="1" smtClean="0">
                          <a:solidFill>
                            <a:srgbClr val="3325E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uk-UA" sz="2400" b="0" i="1" smtClean="0">
                              <a:solidFill>
                                <a:srgbClr val="3325E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2400" b="0" i="1" smtClean="0">
                              <a:solidFill>
                                <a:srgbClr val="3325E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х</m:t>
                          </m:r>
                        </m:e>
                        <m:sub>
                          <m:r>
                            <a:rPr lang="uk-UA" sz="2400" b="0" i="1" smtClean="0">
                              <a:solidFill>
                                <a:srgbClr val="3325E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uk-UA" sz="2400" b="0" i="1" smtClean="0">
                          <a:solidFill>
                            <a:srgbClr val="3325E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uk-UA" sz="2400" b="0" i="1" smtClean="0">
                              <a:solidFill>
                                <a:srgbClr val="3325E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2400" b="0" i="1" smtClean="0">
                              <a:solidFill>
                                <a:srgbClr val="3325E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у</m:t>
                          </m:r>
                        </m:e>
                        <m:sub>
                          <m:r>
                            <a:rPr lang="uk-UA" sz="2400" b="0" i="1" smtClean="0">
                              <a:solidFill>
                                <a:srgbClr val="3325E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uk-UA" sz="2400" b="0" i="1" smtClean="0">
                          <a:solidFill>
                            <a:srgbClr val="3325E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uk-UA" sz="2400" b="0" i="1" smtClean="0">
                              <a:solidFill>
                                <a:srgbClr val="3325E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2400" b="0" i="1" smtClean="0">
                              <a:solidFill>
                                <a:srgbClr val="3325E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у</m:t>
                          </m:r>
                        </m:e>
                        <m:sub>
                          <m:r>
                            <a:rPr lang="uk-UA" sz="2400" b="0" i="1" smtClean="0">
                              <a:solidFill>
                                <a:srgbClr val="3325E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uk-UA" altLang="ru-RU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6B471BDF-152C-A05D-B4B6-C13964FDC0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136" y="960530"/>
                <a:ext cx="8873484" cy="1679306"/>
              </a:xfrm>
              <a:prstGeom prst="rect">
                <a:avLst/>
              </a:prstGeom>
              <a:blipFill>
                <a:blip r:embed="rId3"/>
                <a:stretch>
                  <a:fillRect t="-2527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EA8533EA-202A-3992-ECDE-0F8F5025D3DD}"/>
                  </a:ext>
                </a:extLst>
              </p:cNvPr>
              <p:cNvSpPr/>
              <p:nvPr/>
            </p:nvSpPr>
            <p:spPr>
              <a:xfrm>
                <a:off x="1441498" y="4273461"/>
                <a:ext cx="9650572" cy="18066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uk-UA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Розв’язок</a:t>
                </a:r>
              </a:p>
              <a:p>
                <a:pPr marL="342900" indent="-342900" algn="ctr">
                  <a:lnSpc>
                    <a:spcPct val="110000"/>
                  </a:lnSpc>
                  <a:buAutoNum type="arabicParenR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ru-UA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i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acc>
                    <m:r>
                      <a:rPr lang="uk-UA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=−2</m:t>
                    </m:r>
                    <m:r>
                      <a:rPr lang="uk-U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uk-U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uk-U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uk-U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uk-U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∙3=</m:t>
                    </m:r>
                    <m:r>
                      <a:rPr lang="uk-U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uk-U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uk-UA" sz="24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ctr">
                  <a:lnSpc>
                    <a:spcPct val="110000"/>
                  </a:lnSpc>
                  <a:buFontTx/>
                  <a:buAutoNum type="arabicParenR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ru-UA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uk-UA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=−2</m:t>
                    </m:r>
                    <m:r>
                      <a:rPr lang="uk-UA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∙1+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uk-UA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(−</m:t>
                    </m:r>
                    <m:r>
                      <a:rPr lang="uk-UA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uk-UA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5.</m:t>
                    </m:r>
                  </m:oMath>
                </a14:m>
                <a:endParaRPr lang="uk-UA" sz="24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ru-RU" sz="24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i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Висновок</a:t>
                </a:r>
                <a:r>
                  <a:rPr lang="ru-RU" sz="24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ru-RU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скалярний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добуток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векторів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може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бути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будь-</a:t>
                </a:r>
                <a:r>
                  <a:rPr lang="ru-RU" sz="2400" i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яким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числом</a:t>
                </a:r>
              </a:p>
            </p:txBody>
          </p:sp>
        </mc:Choice>
        <mc:Fallback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EA8533EA-202A-3992-ECDE-0F8F5025D3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498" y="4273461"/>
                <a:ext cx="9650572" cy="1806648"/>
              </a:xfrm>
              <a:prstGeom prst="rect">
                <a:avLst/>
              </a:prstGeom>
              <a:blipFill>
                <a:blip r:embed="rId4"/>
                <a:stretch>
                  <a:fillRect l="-189" t="-2027" b="-7095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57591A4C-2AE3-B16A-BB16-C428392A6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8854"/>
            <a:ext cx="10515600" cy="59152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i="1" dirty="0">
                <a:solidFill>
                  <a:srgbClr val="3325E3"/>
                </a:solidFill>
                <a:effectLst/>
                <a:latin typeface="Monotype Corsiva" panose="03010101010201010101" pitchFamily="66" charset="0"/>
              </a:rPr>
              <a:t>Скалярний добуток двох векторів</a:t>
            </a:r>
            <a:endParaRPr lang="ru-UA" sz="4000" b="1" i="1" dirty="0">
              <a:solidFill>
                <a:srgbClr val="3325E3"/>
              </a:solidFill>
              <a:effectLst/>
              <a:latin typeface="Monotype Corsiva" panose="03010101010201010101" pitchFamily="66" charset="0"/>
            </a:endParaRPr>
          </a:p>
        </p:txBody>
      </p:sp>
      <p:pic>
        <p:nvPicPr>
          <p:cNvPr id="15" name="Рисунок 14" descr="Стокове фото Знак Оклику Знак Оклику Знак Помаранчевий 3d З Палицею Фігура  Людина Що Вказує На Жест Ідеї Голови Думаю Позувати Мозковий Штурм Знак  Симво — Завантажте зображення зараз - iStock">
            <a:extLst>
              <a:ext uri="{FF2B5EF4-FFF2-40B4-BE49-F238E27FC236}">
                <a16:creationId xmlns:a16="http://schemas.microsoft.com/office/drawing/2014/main" id="{1A72A3C4-BD53-A158-D2A1-FD94BEC95B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99" y="297202"/>
            <a:ext cx="731157" cy="731157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3">
                <a:extLst>
                  <a:ext uri="{FF2B5EF4-FFF2-40B4-BE49-F238E27FC236}">
                    <a16:creationId xmlns:a16="http://schemas.microsoft.com/office/drawing/2014/main" id="{4E28B00E-931A-D4FC-E6BA-792AAD90C8D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441498" y="3371094"/>
                <a:ext cx="9570866" cy="78309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uk-UA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Знайдіть скалярний добуток векторів: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d>
                      <m:d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−2;1</m:t>
                        </m:r>
                      </m:e>
                    </m:d>
                  </m:oMath>
                </a14:m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200" i="1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acc>
                    <m:d>
                      <m:dPr>
                        <m:ctrlPr>
                          <a:rPr lang="en-US" sz="2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0;3</m:t>
                        </m:r>
                      </m:e>
                    </m:d>
                    <m:r>
                      <a:rPr lang="en-US" sz="22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acc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</m:oMath>
                </a14:m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d>
                      <m:dPr>
                        <m:ctrlPr>
                          <a:rPr lang="en-US" sz="2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UA" sz="2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3">
                <a:extLst>
                  <a:ext uri="{FF2B5EF4-FFF2-40B4-BE49-F238E27FC236}">
                    <a16:creationId xmlns:a16="http://schemas.microsoft.com/office/drawing/2014/main" id="{4E28B00E-931A-D4FC-E6BA-792AAD90C8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498" y="3371094"/>
                <a:ext cx="9570866" cy="783098"/>
              </a:xfrm>
              <a:prstGeom prst="rect">
                <a:avLst/>
              </a:prstGeom>
              <a:blipFill>
                <a:blip r:embed="rId8"/>
                <a:stretch>
                  <a:fillRect t="-4615" b="-19231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5ECA1F4-39D4-E1E7-6D24-72787461EA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7549" y="3495095"/>
            <a:ext cx="794560" cy="783098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53646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CB0446-B12C-6063-F8B9-2A29F7616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A19B3BE5-AF5C-7468-5532-F44F7F5D5B5B}"/>
                  </a:ext>
                </a:extLst>
              </p:cNvPr>
              <p:cNvSpPr/>
              <p:nvPr/>
            </p:nvSpPr>
            <p:spPr>
              <a:xfrm>
                <a:off x="1885136" y="960530"/>
                <a:ext cx="8873484" cy="125515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uk-UA" altLang="ru-RU" sz="2400" b="1" i="1" dirty="0">
                    <a:solidFill>
                      <a:schemeClr val="tx1"/>
                    </a:solidFill>
                    <a:latin typeface="Times New Roman" pitchFamily="18" charset="0"/>
                  </a:rPr>
                  <a:t>Скалярний добуток двох векторів </a:t>
                </a:r>
                <a:r>
                  <a:rPr lang="uk-UA" altLang="ru-RU" sz="2400" dirty="0">
                    <a:solidFill>
                      <a:schemeClr val="tx1"/>
                    </a:solidFill>
                    <a:latin typeface="Times New Roman" pitchFamily="18" charset="0"/>
                  </a:rPr>
                  <a:t>– </a:t>
                </a:r>
                <a:r>
                  <a:rPr lang="uk-UA" altLang="ru-RU" sz="2400" b="1" dirty="0">
                    <a:solidFill>
                      <a:schemeClr val="tx1"/>
                    </a:solidFill>
                    <a:latin typeface="Times New Roman" pitchFamily="18" charset="0"/>
                  </a:rPr>
                  <a:t>число</a:t>
                </a:r>
                <a:r>
                  <a:rPr lang="uk-UA" altLang="ru-RU" sz="2400" dirty="0">
                    <a:solidFill>
                      <a:schemeClr val="tx1"/>
                    </a:solidFill>
                    <a:latin typeface="Times New Roman" pitchFamily="18" charset="0"/>
                  </a:rPr>
                  <a:t>, що дорівнює добутку модулів цих векторів на косинус кута між ними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b="1" i="1">
                            <a:solidFill>
                              <a:srgbClr val="3325E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3325E3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2400" b="1" i="1" smtClean="0">
                        <a:solidFill>
                          <a:srgbClr val="3325E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ru-RU" sz="2400" b="1" i="1">
                            <a:solidFill>
                              <a:srgbClr val="3325E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3325E3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uk-UA" sz="2400" b="0" i="0" smtClean="0">
                        <a:solidFill>
                          <a:srgbClr val="3325E3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2400" b="1" dirty="0">
                    <a:solidFill>
                      <a:srgbClr val="3325E3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dirty="0">
                        <a:solidFill>
                          <a:srgbClr val="3325E3"/>
                        </a:solidFill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ru-RU" sz="2400" b="1" i="1">
                            <a:solidFill>
                              <a:srgbClr val="3325E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3325E3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2400" b="1" i="1" smtClean="0">
                        <a:solidFill>
                          <a:srgbClr val="3325E3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b="1" i="1">
                        <a:solidFill>
                          <a:srgbClr val="3325E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b="1" i="1" smtClean="0">
                        <a:solidFill>
                          <a:srgbClr val="3325E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ru-RU" sz="2400" b="1" i="1">
                            <a:solidFill>
                              <a:srgbClr val="3325E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3325E3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2400" b="1" i="1" smtClean="0">
                        <a:solidFill>
                          <a:srgbClr val="3325E3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b="1" i="1" smtClean="0">
                        <a:solidFill>
                          <a:srgbClr val="3325E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en-US" sz="2400" b="1" i="1" smtClean="0">
                            <a:solidFill>
                              <a:srgbClr val="3325E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3325E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rgbClr val="3325E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func>
                  </m:oMath>
                </a14:m>
                <a:endParaRPr lang="uk-UA" altLang="ru-RU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A19B3BE5-AF5C-7468-5532-F44F7F5D5B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136" y="960530"/>
                <a:ext cx="8873484" cy="1255152"/>
              </a:xfrm>
              <a:prstGeom prst="rect">
                <a:avLst/>
              </a:prstGeom>
              <a:blipFill>
                <a:blip r:embed="rId3"/>
                <a:stretch>
                  <a:fillRect l="-480" t="-3382" r="-1715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07BBCAEC-544B-0BC5-9E33-4099CDDCD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8854"/>
            <a:ext cx="10515600" cy="59152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i="1" dirty="0">
                <a:solidFill>
                  <a:srgbClr val="3325E3"/>
                </a:solidFill>
                <a:effectLst/>
                <a:latin typeface="Monotype Corsiva" panose="03010101010201010101" pitchFamily="66" charset="0"/>
              </a:rPr>
              <a:t>Скалярний добуток двох векторів</a:t>
            </a:r>
            <a:endParaRPr lang="ru-UA" sz="4000" b="1" i="1" dirty="0">
              <a:solidFill>
                <a:srgbClr val="3325E3"/>
              </a:solidFill>
              <a:effectLst/>
              <a:latin typeface="Monotype Corsiva" panose="03010101010201010101" pitchFamily="66" charset="0"/>
            </a:endParaRPr>
          </a:p>
        </p:txBody>
      </p:sp>
      <p:pic>
        <p:nvPicPr>
          <p:cNvPr id="15" name="Рисунок 14" descr="Стокове фото Знак Оклику Знак Оклику Знак Помаранчевий 3d З Палицею Фігура  Людина Що Вказує На Жест Ідеї Голови Думаю Позувати Мозковий Штурм Знак  Симво — Завантажте зображення зараз - iStock">
            <a:extLst>
              <a:ext uri="{FF2B5EF4-FFF2-40B4-BE49-F238E27FC236}">
                <a16:creationId xmlns:a16="http://schemas.microsoft.com/office/drawing/2014/main" id="{3B976673-6632-2FC3-36C2-6890037E90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99" y="297202"/>
            <a:ext cx="731157" cy="731157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592D0320-4DE8-04D1-5177-158E3D644EC7}"/>
              </a:ext>
            </a:extLst>
          </p:cNvPr>
          <p:cNvCxnSpPr/>
          <p:nvPr/>
        </p:nvCxnSpPr>
        <p:spPr>
          <a:xfrm flipV="1">
            <a:off x="2218414" y="2539006"/>
            <a:ext cx="2289976" cy="149484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FB9A248E-FFCD-1E87-1206-A397396820A8}"/>
              </a:ext>
            </a:extLst>
          </p:cNvPr>
          <p:cNvCxnSpPr>
            <a:cxnSpLocks/>
          </p:cNvCxnSpPr>
          <p:nvPr/>
        </p:nvCxnSpPr>
        <p:spPr>
          <a:xfrm>
            <a:off x="2267451" y="4027226"/>
            <a:ext cx="3338223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 Box 137">
                <a:extLst>
                  <a:ext uri="{FF2B5EF4-FFF2-40B4-BE49-F238E27FC236}">
                    <a16:creationId xmlns:a16="http://schemas.microsoft.com/office/drawing/2014/main" id="{4B8A9533-414E-EAA9-D76A-101A1AEED4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2122" y="2703123"/>
                <a:ext cx="60960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b="1" i="1" smtClean="0">
                              <a:solidFill>
                                <a:srgbClr val="3325E3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solidFill>
                                <a:srgbClr val="3325E3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ru-RU" altLang="ru-UA" sz="2400" b="1" i="1" dirty="0">
                  <a:solidFill>
                    <a:srgbClr val="3325E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 Box 137">
                <a:extLst>
                  <a:ext uri="{FF2B5EF4-FFF2-40B4-BE49-F238E27FC236}">
                    <a16:creationId xmlns:a16="http://schemas.microsoft.com/office/drawing/2014/main" id="{4B8A9533-414E-EAA9-D76A-101A1AEED4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2122" y="2703123"/>
                <a:ext cx="60960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 Box 122">
                <a:extLst>
                  <a:ext uri="{FF2B5EF4-FFF2-40B4-BE49-F238E27FC236}">
                    <a16:creationId xmlns:a16="http://schemas.microsoft.com/office/drawing/2014/main" id="{06311D8C-76DF-C494-48A6-3A487F8691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76861" y="3530552"/>
                <a:ext cx="609600" cy="5164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b="1" i="1" smtClean="0">
                              <a:solidFill>
                                <a:srgbClr val="4C216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4C216D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ru-RU" altLang="ru-UA" sz="2400" b="1" i="1" dirty="0">
                  <a:solidFill>
                    <a:srgbClr val="4C216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Text Box 122">
                <a:extLst>
                  <a:ext uri="{FF2B5EF4-FFF2-40B4-BE49-F238E27FC236}">
                    <a16:creationId xmlns:a16="http://schemas.microsoft.com/office/drawing/2014/main" id="{06311D8C-76DF-C494-48A6-3A487F8691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76861" y="3530552"/>
                <a:ext cx="609600" cy="5164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Дуга 20">
            <a:extLst>
              <a:ext uri="{FF2B5EF4-FFF2-40B4-BE49-F238E27FC236}">
                <a16:creationId xmlns:a16="http://schemas.microsoft.com/office/drawing/2014/main" id="{18237751-40E2-98E1-EA32-721647CB585F}"/>
              </a:ext>
            </a:extLst>
          </p:cNvPr>
          <p:cNvSpPr/>
          <p:nvPr/>
        </p:nvSpPr>
        <p:spPr>
          <a:xfrm>
            <a:off x="2600077" y="3803263"/>
            <a:ext cx="206734" cy="365757"/>
          </a:xfrm>
          <a:prstGeom prst="arc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 Box 137">
                <a:extLst>
                  <a:ext uri="{FF2B5EF4-FFF2-40B4-BE49-F238E27FC236}">
                    <a16:creationId xmlns:a16="http://schemas.microsoft.com/office/drawing/2014/main" id="{1A32C37B-A406-26F9-1DC0-93B2C1899F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45853" y="3556527"/>
                <a:ext cx="60960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ru-RU" altLang="ru-UA" sz="2400" b="1" i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Text Box 137">
                <a:extLst>
                  <a:ext uri="{FF2B5EF4-FFF2-40B4-BE49-F238E27FC236}">
                    <a16:creationId xmlns:a16="http://schemas.microsoft.com/office/drawing/2014/main" id="{1A32C37B-A406-26F9-1DC0-93B2C1899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45853" y="3556527"/>
                <a:ext cx="60960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Свиток: вертикальный 22">
                <a:extLst>
                  <a:ext uri="{FF2B5EF4-FFF2-40B4-BE49-F238E27FC236}">
                    <a16:creationId xmlns:a16="http://schemas.microsoft.com/office/drawing/2014/main" id="{C5157140-BF35-27C8-7170-8F93214F6D56}"/>
                  </a:ext>
                </a:extLst>
              </p:cNvPr>
              <p:cNvSpPr/>
              <p:nvPr/>
            </p:nvSpPr>
            <p:spPr>
              <a:xfrm>
                <a:off x="6496049" y="2215682"/>
                <a:ext cx="5383979" cy="4442291"/>
              </a:xfrm>
              <a:prstGeom prst="verticalScroll">
                <a:avLst>
                  <a:gd name="adj" fmla="val 9657"/>
                </a:avLst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Властивості скалярного добутку векторів: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uk-UA" sz="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будь-яких векторів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uk-UA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а</m:t>
                        </m:r>
                      </m:e>
                    </m:acc>
                    <m:r>
                      <a:rPr lang="uk-UA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ru-UA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uk-UA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ru-UA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uk-UA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с</m:t>
                        </m:r>
                      </m:e>
                    </m:acc>
                  </m:oMath>
                </a14:m>
                <a:r>
                  <a:rPr lang="uk-UA" sz="24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та числа </a:t>
                </a:r>
                <a:r>
                  <a:rPr lang="en-US" sz="24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uk-UA" sz="24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uk-UA" sz="24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UA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ru-UA" sz="24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uk-UA" sz="24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а</m:t>
                            </m:r>
                          </m:e>
                        </m:acc>
                      </m:e>
                      <m:sup>
                        <m:r>
                          <a:rPr lang="en-U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|</m:t>
                        </m:r>
                        <m:acc>
                          <m:accPr>
                            <m:chr m:val="⃗"/>
                            <m:ctrlPr>
                              <a:rPr lang="ru-UA" sz="24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uk-UA" sz="24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а</m:t>
                            </m:r>
                          </m:e>
                        </m:acc>
                        <m:r>
                          <a:rPr lang="en-U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|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uk-UA" sz="2000" i="1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скалярний квадрат </a:t>
                </a:r>
                <a:r>
                  <a:rPr lang="uk-UA" sz="2000" i="1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вектора</a:t>
                </a:r>
                <a:r>
                  <a:rPr lang="uk-UA" sz="2000" i="1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2400" i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uk-UA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а</m:t>
                        </m:r>
                      </m:e>
                    </m:acc>
                    <m:r>
                      <a:rPr lang="uk-UA" sz="24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ru-UA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uk-UA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ru-UA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uk-UA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ru-UA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uk-UA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а</m:t>
                        </m:r>
                      </m:e>
                    </m:acc>
                    <m:r>
                      <a:rPr lang="uk-UA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uk-UA" sz="2400" i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uk-UA" sz="24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UA" sz="2400" dirty="0">
                    <a:solidFill>
                      <a:sysClr val="windowText" lastClr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k</m:t>
                    </m:r>
                    <m:acc>
                      <m:accPr>
                        <m:chr m:val="⃗"/>
                        <m:ctrlPr>
                          <a:rPr lang="ru-UA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uk-UA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а</m:t>
                        </m:r>
                      </m:e>
                    </m:acc>
                    <m:r>
                      <a:rPr lang="en-U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acc>
                      <m:accPr>
                        <m:chr m:val="⃗"/>
                        <m:ctrlPr>
                          <a:rPr lang="ru-UA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uk-UA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ru-UA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uk-UA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а</m:t>
                        </m:r>
                      </m:e>
                    </m:acc>
                    <m:acc>
                      <m:accPr>
                        <m:chr m:val="⃗"/>
                        <m:ctrlPr>
                          <a:rPr lang="ru-UA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uk-UA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uk-UA" sz="24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uk-UA" sz="24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ru-UA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uk-UA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а</m:t>
                        </m:r>
                      </m:e>
                    </m:acc>
                    <m:r>
                      <a:rPr lang="en-U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ru-UA" sz="2400" dirty="0">
                    <a:solidFill>
                      <a:sysClr val="windowText" lastClr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ru-UA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uk-UA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ysClr val="windowText" lastClr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uk-UA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а</m:t>
                        </m:r>
                      </m:e>
                    </m:acc>
                    <m:r>
                      <a:rPr lang="en-U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ru-UA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ru-UA" sz="2400" dirty="0">
                    <a:solidFill>
                      <a:sysClr val="windowText" lastClr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ru-UA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uk-UA" sz="24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endParaRPr lang="ru-UA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Свиток: вертикальный 22">
                <a:extLst>
                  <a:ext uri="{FF2B5EF4-FFF2-40B4-BE49-F238E27FC236}">
                    <a16:creationId xmlns:a16="http://schemas.microsoft.com/office/drawing/2014/main" id="{C5157140-BF35-27C8-7170-8F93214F6D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049" y="2215682"/>
                <a:ext cx="5383979" cy="4442291"/>
              </a:xfrm>
              <a:prstGeom prst="verticalScroll">
                <a:avLst>
                  <a:gd name="adj" fmla="val 9657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Box 131">
                <a:extLst>
                  <a:ext uri="{FF2B5EF4-FFF2-40B4-BE49-F238E27FC236}">
                    <a16:creationId xmlns:a16="http://schemas.microsoft.com/office/drawing/2014/main" id="{B9559DFD-4C7D-53A4-339F-BBD99379C2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1972" y="5064561"/>
                <a:ext cx="6631753" cy="11946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2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Запам’ятай!</a:t>
                </a:r>
                <a:r>
                  <a:rPr lang="ru-RU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Коли один з векторів нульовий, маємо: </a:t>
                </a:r>
                <a:r>
                  <a:rPr lang="uk-UA" sz="22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Нехай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2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acc>
                    <m:r>
                      <a:rPr lang="uk-UA" sz="22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uk-UA" sz="2200" b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2200" b="0" i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х</m:t>
                        </m:r>
                      </m:e>
                      <m:sub>
                        <m:r>
                          <a:rPr lang="uk-UA" sz="2200" b="0" i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uk-UA" sz="22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uk-UA" sz="2200" b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b>
                        <m:r>
                          <a:rPr lang="en-US" sz="2200" b="0" i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uk-UA" sz="22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ru-UA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altLang="ru-UA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2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uk-UA" sz="2200" b="0" i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  <m:r>
                      <a:rPr lang="uk-UA" sz="2200" i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uk-UA" sz="22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uk-UA" sz="2200" i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uk-UA" sz="22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uk-UA" sz="2200" i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uk-UA" altLang="ru-UA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тоді</a:t>
                </a:r>
                <a:endParaRPr lang="en-US" altLang="ru-UA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altLang="ru-UA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2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uk-UA" sz="22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ru-UA" sz="22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  <m:r>
                      <a:rPr lang="uk-UA" sz="22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uk-UA" sz="22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uk-UA" sz="22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sz="22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0+</m:t>
                    </m:r>
                    <m:sSub>
                      <m:sSubPr>
                        <m:ctrlPr>
                          <a:rPr lang="uk-UA" sz="22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uk-UA" sz="22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sz="22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ru-RU" altLang="ru-UA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 Box 131">
                <a:extLst>
                  <a:ext uri="{FF2B5EF4-FFF2-40B4-BE49-F238E27FC236}">
                    <a16:creationId xmlns:a16="http://schemas.microsoft.com/office/drawing/2014/main" id="{B9559DFD-4C7D-53A4-339F-BBD99379C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1972" y="5064561"/>
                <a:ext cx="6631753" cy="1194686"/>
              </a:xfrm>
              <a:prstGeom prst="rect">
                <a:avLst/>
              </a:prstGeom>
              <a:blipFill>
                <a:blip r:embed="rId9"/>
                <a:stretch>
                  <a:fillRect l="-184" t="-3571" r="-128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816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/>
      <p:bldP spid="20" grpId="0"/>
      <p:bldP spid="21" grpId="0" animBg="1"/>
      <p:bldP spid="22" grpId="0"/>
      <p:bldP spid="23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5C8329-01F9-259B-6015-E5D691C6D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3EEC315-E846-0697-3D10-1EC068C04979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2594194" y="188785"/>
            <a:ext cx="6165850" cy="80962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Кут </a:t>
            </a:r>
            <a:r>
              <a:rPr lang="ru-RU" sz="4800" b="1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між</a:t>
            </a:r>
            <a:r>
              <a:rPr lang="ru-RU" sz="4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 векторами</a:t>
            </a:r>
          </a:p>
        </p:txBody>
      </p:sp>
      <p:graphicFrame>
        <p:nvGraphicFramePr>
          <p:cNvPr id="3" name="Object 8">
            <a:extLst>
              <a:ext uri="{FF2B5EF4-FFF2-40B4-BE49-F238E27FC236}">
                <a16:creationId xmlns:a16="http://schemas.microsoft.com/office/drawing/2014/main" id="{9269E4BA-0351-89C7-8A8A-243B521E8FBD}"/>
              </a:ext>
            </a:extLst>
          </p:cNvPr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75608393"/>
              </p:ext>
            </p:extLst>
          </p:nvPr>
        </p:nvGraphicFramePr>
        <p:xfrm>
          <a:off x="5702300" y="1712913"/>
          <a:ext cx="36671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126720" imgH="228600" progId="Equation.3">
                  <p:embed/>
                </p:oleObj>
              </mc:Choice>
              <mc:Fallback>
                <p:oleObj name="Формула" r:id="rId3" imgW="126720" imgH="228600" progId="Equation.3">
                  <p:embed/>
                  <p:pic>
                    <p:nvPicPr>
                      <p:cNvPr id="1844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2300" y="1712913"/>
                        <a:ext cx="366713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1">
            <a:extLst>
              <a:ext uri="{FF2B5EF4-FFF2-40B4-BE49-F238E27FC236}">
                <a16:creationId xmlns:a16="http://schemas.microsoft.com/office/drawing/2014/main" id="{11FC4092-9F92-A157-4E68-839222B0D4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323350"/>
              </p:ext>
            </p:extLst>
          </p:nvPr>
        </p:nvGraphicFramePr>
        <p:xfrm>
          <a:off x="6926481" y="3657120"/>
          <a:ext cx="327025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126720" imgH="228600" progId="Equation.3">
                  <p:embed/>
                </p:oleObj>
              </mc:Choice>
              <mc:Fallback>
                <p:oleObj name="Формула" r:id="rId5" imgW="126720" imgH="228600" progId="Equation.3">
                  <p:embed/>
                  <p:pic>
                    <p:nvPicPr>
                      <p:cNvPr id="1844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6481" y="3657120"/>
                        <a:ext cx="327025" cy="588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2">
            <a:extLst>
              <a:ext uri="{FF2B5EF4-FFF2-40B4-BE49-F238E27FC236}">
                <a16:creationId xmlns:a16="http://schemas.microsoft.com/office/drawing/2014/main" id="{806A28F6-538F-F590-44AE-2C2A177947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676484"/>
              </p:ext>
            </p:extLst>
          </p:nvPr>
        </p:nvGraphicFramePr>
        <p:xfrm>
          <a:off x="7286844" y="2793520"/>
          <a:ext cx="368300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152280" imgH="139680" progId="Equation.3">
                  <p:embed/>
                </p:oleObj>
              </mc:Choice>
              <mc:Fallback>
                <p:oleObj name="Формула" r:id="rId7" imgW="152280" imgH="139680" progId="Equation.3">
                  <p:embed/>
                  <p:pic>
                    <p:nvPicPr>
                      <p:cNvPr id="18454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844" y="2793520"/>
                        <a:ext cx="368300" cy="33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4">
            <a:extLst>
              <a:ext uri="{FF2B5EF4-FFF2-40B4-BE49-F238E27FC236}">
                <a16:creationId xmlns:a16="http://schemas.microsoft.com/office/drawing/2014/main" id="{3176E140-ACF9-5934-BDD3-0194477898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15181" y="1496533"/>
            <a:ext cx="1295400" cy="15128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D453B827-CC64-D0D8-9340-B271AFCC8D14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7344" y="4304820"/>
            <a:ext cx="21605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1157C504-1370-F70C-926E-8B9071096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6481" y="3152295"/>
            <a:ext cx="73025" cy="730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ABAA4D05-6386-C65E-B09F-01AC6B67F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6256" y="2144233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8D0D0590-C425-F2A6-D60E-A5374DAB1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4994" y="396033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A9B01685-1B34-1D99-AF89-9424C8361849}"/>
              </a:ext>
            </a:extLst>
          </p:cNvPr>
          <p:cNvSpPr>
            <a:spLocks/>
          </p:cNvSpPr>
          <p:nvPr/>
        </p:nvSpPr>
        <p:spPr bwMode="auto">
          <a:xfrm flipV="1">
            <a:off x="4813308" y="3120863"/>
            <a:ext cx="4365830" cy="45719"/>
          </a:xfrm>
          <a:custGeom>
            <a:avLst/>
            <a:gdLst/>
            <a:ahLst/>
            <a:cxnLst>
              <a:cxn ang="0">
                <a:pos x="0" y="46"/>
              </a:cxn>
              <a:cxn ang="0">
                <a:pos x="3401" y="0"/>
              </a:cxn>
            </a:cxnLst>
            <a:rect l="0" t="0" r="r" b="b"/>
            <a:pathLst>
              <a:path w="3401" h="46">
                <a:moveTo>
                  <a:pt x="0" y="46"/>
                </a:moveTo>
                <a:lnTo>
                  <a:pt x="3401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" name="Freeform 14">
            <a:extLst>
              <a:ext uri="{FF2B5EF4-FFF2-40B4-BE49-F238E27FC236}">
                <a16:creationId xmlns:a16="http://schemas.microsoft.com/office/drawing/2014/main" id="{E5F8F02A-DBC0-195A-7076-BD33E041EF3F}"/>
              </a:ext>
            </a:extLst>
          </p:cNvPr>
          <p:cNvSpPr>
            <a:spLocks/>
          </p:cNvSpPr>
          <p:nvPr/>
        </p:nvSpPr>
        <p:spPr bwMode="auto">
          <a:xfrm>
            <a:off x="5775544" y="1209195"/>
            <a:ext cx="2803525" cy="3443288"/>
          </a:xfrm>
          <a:custGeom>
            <a:avLst/>
            <a:gdLst/>
            <a:ahLst/>
            <a:cxnLst>
              <a:cxn ang="0">
                <a:pos x="1766" y="0"/>
              </a:cxn>
              <a:cxn ang="0">
                <a:pos x="0" y="2169"/>
              </a:cxn>
            </a:cxnLst>
            <a:rect l="0" t="0" r="r" b="b"/>
            <a:pathLst>
              <a:path w="1766" h="2169">
                <a:moveTo>
                  <a:pt x="1766" y="0"/>
                </a:moveTo>
                <a:lnTo>
                  <a:pt x="0" y="2169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" name="Freeform 15">
            <a:extLst>
              <a:ext uri="{FF2B5EF4-FFF2-40B4-BE49-F238E27FC236}">
                <a16:creationId xmlns:a16="http://schemas.microsoft.com/office/drawing/2014/main" id="{3239045A-B288-72B1-76FC-3CE2AAB2F762}"/>
              </a:ext>
            </a:extLst>
          </p:cNvPr>
          <p:cNvSpPr>
            <a:spLocks/>
          </p:cNvSpPr>
          <p:nvPr/>
        </p:nvSpPr>
        <p:spPr bwMode="auto">
          <a:xfrm>
            <a:off x="5467569" y="1498120"/>
            <a:ext cx="1243012" cy="1514475"/>
          </a:xfrm>
          <a:custGeom>
            <a:avLst/>
            <a:gdLst/>
            <a:ahLst/>
            <a:cxnLst>
              <a:cxn ang="0">
                <a:pos x="19" y="954"/>
              </a:cxn>
              <a:cxn ang="0">
                <a:pos x="0" y="936"/>
              </a:cxn>
              <a:cxn ang="0">
                <a:pos x="783" y="0"/>
              </a:cxn>
            </a:cxnLst>
            <a:rect l="0" t="0" r="r" b="b"/>
            <a:pathLst>
              <a:path w="783" h="954">
                <a:moveTo>
                  <a:pt x="19" y="954"/>
                </a:moveTo>
                <a:lnTo>
                  <a:pt x="0" y="936"/>
                </a:lnTo>
                <a:lnTo>
                  <a:pt x="783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Freeform 16">
            <a:extLst>
              <a:ext uri="{FF2B5EF4-FFF2-40B4-BE49-F238E27FC236}">
                <a16:creationId xmlns:a16="http://schemas.microsoft.com/office/drawing/2014/main" id="{587467EB-91B5-FDAB-A16F-53F5F611D516}"/>
              </a:ext>
            </a:extLst>
          </p:cNvPr>
          <p:cNvSpPr>
            <a:spLocks/>
          </p:cNvSpPr>
          <p:nvPr/>
        </p:nvSpPr>
        <p:spPr bwMode="auto">
          <a:xfrm>
            <a:off x="6237506" y="4290533"/>
            <a:ext cx="2105025" cy="28575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1326" y="0"/>
              </a:cxn>
            </a:cxnLst>
            <a:rect l="0" t="0" r="r" b="b"/>
            <a:pathLst>
              <a:path w="1326" h="18">
                <a:moveTo>
                  <a:pt x="0" y="18"/>
                </a:moveTo>
                <a:lnTo>
                  <a:pt x="1326" y="0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" name="Rectangle 18">
            <a:extLst>
              <a:ext uri="{FF2B5EF4-FFF2-40B4-BE49-F238E27FC236}">
                <a16:creationId xmlns:a16="http://schemas.microsoft.com/office/drawing/2014/main" id="{C9233864-33BF-30A5-0342-9344CDCD3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3244" y="3152295"/>
            <a:ext cx="3000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i="1"/>
              <a:t>О</a:t>
            </a:r>
          </a:p>
        </p:txBody>
      </p:sp>
      <p:sp>
        <p:nvSpPr>
          <p:cNvPr id="16" name="Freeform 20">
            <a:extLst>
              <a:ext uri="{FF2B5EF4-FFF2-40B4-BE49-F238E27FC236}">
                <a16:creationId xmlns:a16="http://schemas.microsoft.com/office/drawing/2014/main" id="{E7AF15E5-66AC-8BDD-4FEF-A40F1E2D999F}"/>
              </a:ext>
            </a:extLst>
          </p:cNvPr>
          <p:cNvSpPr>
            <a:spLocks/>
          </p:cNvSpPr>
          <p:nvPr/>
        </p:nvSpPr>
        <p:spPr bwMode="auto">
          <a:xfrm>
            <a:off x="7215406" y="2864958"/>
            <a:ext cx="215900" cy="287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6" y="181"/>
              </a:cxn>
            </a:cxnLst>
            <a:rect l="0" t="0" r="r" b="b"/>
            <a:pathLst>
              <a:path w="136" h="181">
                <a:moveTo>
                  <a:pt x="0" y="0"/>
                </a:moveTo>
                <a:cubicBezTo>
                  <a:pt x="56" y="75"/>
                  <a:pt x="113" y="151"/>
                  <a:pt x="136" y="18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" name="Text Box 21">
            <a:extLst>
              <a:ext uri="{FF2B5EF4-FFF2-40B4-BE49-F238E27FC236}">
                <a16:creationId xmlns:a16="http://schemas.microsoft.com/office/drawing/2014/main" id="{B1AD8B23-A67F-3A44-665C-C993DCEB5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256" y="432069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8" name="Text Box 24">
            <a:extLst>
              <a:ext uri="{FF2B5EF4-FFF2-40B4-BE49-F238E27FC236}">
                <a16:creationId xmlns:a16="http://schemas.microsoft.com/office/drawing/2014/main" id="{061AFC30-95D2-1D6F-8628-D6F5A6391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6569" y="1425095"/>
            <a:ext cx="369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>
                <a:latin typeface="Comic Sans MS" pitchFamily="66" charset="0"/>
              </a:rPr>
              <a:t>А</a:t>
            </a:r>
          </a:p>
        </p:txBody>
      </p:sp>
      <p:sp>
        <p:nvSpPr>
          <p:cNvPr id="19" name="Text Box 25">
            <a:extLst>
              <a:ext uri="{FF2B5EF4-FFF2-40B4-BE49-F238E27FC236}">
                <a16:creationId xmlns:a16="http://schemas.microsoft.com/office/drawing/2014/main" id="{8F8BF7EB-35C7-F683-F58F-92660CA0D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3194" y="3225320"/>
            <a:ext cx="344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 i="1">
                <a:latin typeface="Comic Sans MS" pitchFamily="66" charset="0"/>
              </a:rPr>
              <a:t>В</a:t>
            </a:r>
          </a:p>
        </p:txBody>
      </p:sp>
      <p:sp>
        <p:nvSpPr>
          <p:cNvPr id="20" name="Text Box 26">
            <a:extLst>
              <a:ext uri="{FF2B5EF4-FFF2-40B4-BE49-F238E27FC236}">
                <a16:creationId xmlns:a16="http://schemas.microsoft.com/office/drawing/2014/main" id="{A0EDA5E1-502D-5CB0-4B63-C3A0F7A21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9094" y="439213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2" name="Line 29">
            <a:extLst>
              <a:ext uri="{FF2B5EF4-FFF2-40B4-BE49-F238E27FC236}">
                <a16:creationId xmlns:a16="http://schemas.microsoft.com/office/drawing/2014/main" id="{35293894-EE56-F7E5-0DF2-CFC56AA863F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4094" y="4952520"/>
            <a:ext cx="19446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" name="Text Box 30">
            <a:extLst>
              <a:ext uri="{FF2B5EF4-FFF2-40B4-BE49-F238E27FC236}">
                <a16:creationId xmlns:a16="http://schemas.microsoft.com/office/drawing/2014/main" id="{04D3D005-2A6F-F93A-CC03-CEDCAD61A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244" y="432069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24" name="Object 31">
            <a:extLst>
              <a:ext uri="{FF2B5EF4-FFF2-40B4-BE49-F238E27FC236}">
                <a16:creationId xmlns:a16="http://schemas.microsoft.com/office/drawing/2014/main" id="{966696C4-9FA4-0E3A-2408-6D20DB74DB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4762601"/>
              </p:ext>
            </p:extLst>
          </p:nvPr>
        </p:nvGraphicFramePr>
        <p:xfrm>
          <a:off x="5126256" y="4160358"/>
          <a:ext cx="331788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9" imgW="114120" imgH="228600" progId="Equation.3">
                  <p:embed/>
                </p:oleObj>
              </mc:Choice>
              <mc:Fallback>
                <p:oleObj name="Формула" r:id="rId9" imgW="114120" imgH="228600" progId="Equation.3">
                  <p:embed/>
                  <p:pic>
                    <p:nvPicPr>
                      <p:cNvPr id="18463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6256" y="4160358"/>
                        <a:ext cx="331788" cy="661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Line 33">
            <a:extLst>
              <a:ext uri="{FF2B5EF4-FFF2-40B4-BE49-F238E27FC236}">
                <a16:creationId xmlns:a16="http://schemas.microsoft.com/office/drawing/2014/main" id="{DA9893D0-7607-64FB-4333-FC848BF0C4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49956" y="2152170"/>
            <a:ext cx="0" cy="2232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" name="Text Box 34">
            <a:extLst>
              <a:ext uri="{FF2B5EF4-FFF2-40B4-BE49-F238E27FC236}">
                <a16:creationId xmlns:a16="http://schemas.microsoft.com/office/drawing/2014/main" id="{A0BD435E-66BC-35A5-25D9-CC56D2F7A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8419" y="345550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27" name="Object 35">
            <a:extLst>
              <a:ext uri="{FF2B5EF4-FFF2-40B4-BE49-F238E27FC236}">
                <a16:creationId xmlns:a16="http://schemas.microsoft.com/office/drawing/2014/main" id="{269FF6A7-F0C2-FF4E-2DB9-A4A3371C39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212914"/>
              </p:ext>
            </p:extLst>
          </p:nvPr>
        </p:nvGraphicFramePr>
        <p:xfrm>
          <a:off x="3808631" y="3087208"/>
          <a:ext cx="396875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1" imgW="139680" imgH="228600" progId="Equation.3">
                  <p:embed/>
                </p:oleObj>
              </mc:Choice>
              <mc:Fallback>
                <p:oleObj name="Формула" r:id="rId11" imgW="139680" imgH="228600" progId="Equation.3">
                  <p:embed/>
                  <p:pic>
                    <p:nvPicPr>
                      <p:cNvPr id="18467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8631" y="3087208"/>
                        <a:ext cx="396875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36">
            <a:extLst>
              <a:ext uri="{FF2B5EF4-FFF2-40B4-BE49-F238E27FC236}">
                <a16:creationId xmlns:a16="http://schemas.microsoft.com/office/drawing/2014/main" id="{349A9F9A-577A-5FD1-623F-872B156E4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9819" y="367140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29" name="Object 37">
            <a:extLst>
              <a:ext uri="{FF2B5EF4-FFF2-40B4-BE49-F238E27FC236}">
                <a16:creationId xmlns:a16="http://schemas.microsoft.com/office/drawing/2014/main" id="{1414A279-B8F4-A85C-916D-8DE2CA7AC7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037346"/>
              </p:ext>
            </p:extLst>
          </p:nvPr>
        </p:nvGraphicFramePr>
        <p:xfrm>
          <a:off x="7805956" y="196484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3" imgW="114120" imgH="215640" progId="Equation.3">
                  <p:embed/>
                </p:oleObj>
              </mc:Choice>
              <mc:Fallback>
                <p:oleObj name="Формула" r:id="rId13" imgW="114120" imgH="215640" progId="Equation.3">
                  <p:embed/>
                  <p:pic>
                    <p:nvPicPr>
                      <p:cNvPr id="1846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5956" y="1964845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Line 41">
            <a:extLst>
              <a:ext uri="{FF2B5EF4-FFF2-40B4-BE49-F238E27FC236}">
                <a16:creationId xmlns:a16="http://schemas.microsoft.com/office/drawing/2014/main" id="{6936BC23-A019-D861-C6B4-924D523046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10581" y="5168420"/>
            <a:ext cx="13684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34" name="Object 42">
            <a:extLst>
              <a:ext uri="{FF2B5EF4-FFF2-40B4-BE49-F238E27FC236}">
                <a16:creationId xmlns:a16="http://schemas.microsoft.com/office/drawing/2014/main" id="{E32161CD-55BF-856E-3857-4FC0867CE7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363442"/>
              </p:ext>
            </p:extLst>
          </p:nvPr>
        </p:nvGraphicFramePr>
        <p:xfrm>
          <a:off x="7269381" y="4520720"/>
          <a:ext cx="368300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5" imgW="126720" imgH="228600" progId="Equation.3">
                  <p:embed/>
                </p:oleObj>
              </mc:Choice>
              <mc:Fallback>
                <p:oleObj name="Формула" r:id="rId15" imgW="126720" imgH="228600" progId="Equation.3">
                  <p:embed/>
                  <p:pic>
                    <p:nvPicPr>
                      <p:cNvPr id="18474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9381" y="4520720"/>
                        <a:ext cx="368300" cy="661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" name="Рисунок 34" descr="Стокове фото Знак Оклику Знак Оклику Знак Помаранчевий 3d З Палицею Фігура  Людина Що Вказує На Жест Ідеї Голови Думаю Позувати Мозковий Штурм Знак  Симво — Завантажте зображення зараз - iStock">
            <a:extLst>
              <a:ext uri="{FF2B5EF4-FFF2-40B4-BE49-F238E27FC236}">
                <a16:creationId xmlns:a16="http://schemas.microsoft.com/office/drawing/2014/main" id="{706BCDE7-4838-4D90-A49D-A56222E9782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44" y="5760553"/>
            <a:ext cx="812800" cy="81280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793ADDC8-2C6E-C45B-F93F-C38ABD392334}"/>
              </a:ext>
            </a:extLst>
          </p:cNvPr>
          <p:cNvSpPr txBox="1"/>
          <p:nvPr/>
        </p:nvSpPr>
        <p:spPr>
          <a:xfrm>
            <a:off x="1689099" y="5682418"/>
            <a:ext cx="99762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Запам’ятай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Кут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векторами не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вибору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точки,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відкладаються</a:t>
            </a:r>
            <a:endParaRPr lang="ru-UA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виток: вертикальный 35">
            <a:extLst>
              <a:ext uri="{FF2B5EF4-FFF2-40B4-BE49-F238E27FC236}">
                <a16:creationId xmlns:a16="http://schemas.microsoft.com/office/drawing/2014/main" id="{C3833612-929E-4D64-35B2-C31C8672EC77}"/>
              </a:ext>
            </a:extLst>
          </p:cNvPr>
          <p:cNvSpPr/>
          <p:nvPr/>
        </p:nvSpPr>
        <p:spPr>
          <a:xfrm>
            <a:off x="127002" y="1149351"/>
            <a:ext cx="3702266" cy="4019068"/>
          </a:xfrm>
          <a:prstGeom prst="verticalScroll">
            <a:avLst>
              <a:gd name="adj" fmla="val 965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кут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двома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векторами 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AutoNum type="arabicParenR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точки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відкласти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дорівнюють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векторам; </a:t>
            </a:r>
          </a:p>
          <a:p>
            <a:pPr marL="342900" indent="-342900" algn="ctr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побудувати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векторами; </a:t>
            </a:r>
          </a:p>
          <a:p>
            <a:pPr marL="342900" indent="-342900" algn="ctr">
              <a:buAutoNum type="arabicParenR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виміряти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кут транспортиром.</a:t>
            </a:r>
            <a:endParaRPr lang="ru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4E6A53B-752D-AA16-B03F-757D5BB9E2D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63537" y="314405"/>
            <a:ext cx="860425" cy="681355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20AD32C-A04C-E804-08AD-1055A1749C87}"/>
                  </a:ext>
                </a:extLst>
              </p:cNvPr>
              <p:cNvSpPr txBox="1"/>
              <p:nvPr/>
            </p:nvSpPr>
            <p:spPr>
              <a:xfrm>
                <a:off x="9755406" y="1209195"/>
                <a:ext cx="2254762" cy="645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UA" sz="2400" smtClean="0"/>
                      <m:t>∠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UA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ru-UA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lang="ru-RU" altLang="ru-UA" sz="2400" b="1" i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 </a:t>
                </a:r>
                <a:endParaRPr lang="ru-UA" sz="2400" dirty="0"/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20AD32C-A04C-E804-08AD-1055A1749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5406" y="1209195"/>
                <a:ext cx="2254762" cy="64504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7882683-FDF8-945B-0312-6A3FEE57A550}"/>
                  </a:ext>
                </a:extLst>
              </p:cNvPr>
              <p:cNvSpPr txBox="1"/>
              <p:nvPr/>
            </p:nvSpPr>
            <p:spPr>
              <a:xfrm>
                <a:off x="9591894" y="2095205"/>
                <a:ext cx="2254762" cy="645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UA" sz="2400" smtClean="0"/>
                      <m:t>∠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UA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  <m:r>
                          <a:rPr lang="en-U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ru-UA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</m:acc>
                      </m:e>
                    </m:d>
                    <m:r>
                      <a:rPr lang="en-U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ru-RU" altLang="ru-UA" sz="2400" b="1" i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 </a:t>
                </a:r>
                <a:endParaRPr lang="ru-UA" sz="2400" dirty="0"/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7882683-FDF8-945B-0312-6A3FEE57A5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1894" y="2095205"/>
                <a:ext cx="2254762" cy="64504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A6B8F1E-4B7D-6AA7-7B53-8BABF21EE71D}"/>
                  </a:ext>
                </a:extLst>
              </p:cNvPr>
              <p:cNvSpPr txBox="1"/>
              <p:nvPr/>
            </p:nvSpPr>
            <p:spPr>
              <a:xfrm>
                <a:off x="9591894" y="2914363"/>
                <a:ext cx="2530256" cy="645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UA" sz="2400" smtClean="0"/>
                      <m:t>∠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UA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  <m:r>
                          <a:rPr lang="en-U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ru-UA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</m:acc>
                      </m:e>
                    </m:d>
                    <m:r>
                      <a:rPr lang="en-U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𝟏𝟖𝟎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ru-RU" altLang="ru-UA" sz="2400" b="1" i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 </a:t>
                </a:r>
                <a:endParaRPr lang="ru-UA" sz="2400" dirty="0"/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A6B8F1E-4B7D-6AA7-7B53-8BABF21EE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1894" y="2914363"/>
                <a:ext cx="2530256" cy="64504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00FE660-F6BF-2114-349A-445B5D1E8220}"/>
                  </a:ext>
                </a:extLst>
              </p:cNvPr>
              <p:cNvSpPr txBox="1"/>
              <p:nvPr/>
            </p:nvSpPr>
            <p:spPr>
              <a:xfrm>
                <a:off x="9541305" y="3800166"/>
                <a:ext cx="2254762" cy="645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UA" sz="2400" smtClean="0"/>
                      <m:t>∠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UA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𝒅</m:t>
                            </m:r>
                          </m:e>
                        </m:acc>
                        <m:r>
                          <a:rPr lang="en-U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ru-UA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𝟗𝟎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ru-RU" altLang="ru-UA" sz="2400" b="1" i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 </a:t>
                </a:r>
                <a:endParaRPr lang="ru-UA" sz="2400" dirty="0"/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00FE660-F6BF-2114-349A-445B5D1E82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1305" y="3800166"/>
                <a:ext cx="2254762" cy="64504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220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0.12253 0.02361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0" y="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06302 -0.16829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1" y="-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/>
      <p:bldP spid="16" grpId="0" animBg="1"/>
      <p:bldP spid="18" grpId="0"/>
      <p:bldP spid="19" grpId="0"/>
      <p:bldP spid="22" grpId="0" animBg="1"/>
      <p:bldP spid="25" grpId="0" animBg="1"/>
      <p:bldP spid="33" grpId="0" animBg="1"/>
      <p:bldP spid="37" grpId="0"/>
      <p:bldP spid="36" grpId="0" animBg="1"/>
      <p:bldP spid="40" grpId="0"/>
      <p:bldP spid="41" grpId="0"/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5CBBEB-EB47-B0F0-E981-B8C8EC05A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DDAAEFE2-3C91-BA0E-D8C9-58E1EDAFD160}"/>
              </a:ext>
            </a:extLst>
          </p:cNvPr>
          <p:cNvSpPr txBox="1">
            <a:spLocks noChangeArrowheads="1"/>
          </p:cNvSpPr>
          <p:nvPr/>
        </p:nvSpPr>
        <p:spPr>
          <a:xfrm>
            <a:off x="2025650" y="1272392"/>
            <a:ext cx="8629650" cy="4608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ru-RU" altLang="ru-UA" b="1" i="1" u="sng" dirty="0" err="1">
                <a:solidFill>
                  <a:srgbClr val="3325E3"/>
                </a:solidFill>
              </a:rPr>
              <a:t>Наслідок</a:t>
            </a:r>
            <a:r>
              <a:rPr lang="ru-RU" altLang="ru-UA" b="1" i="1" u="sng" dirty="0">
                <a:solidFill>
                  <a:srgbClr val="3325E3"/>
                </a:solidFill>
              </a:rPr>
              <a:t> 1: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UA" u="sng" dirty="0"/>
          </a:p>
          <a:p>
            <a:pPr>
              <a:buFont typeface="Wingdings" panose="05000000000000000000" pitchFamily="2" charset="2"/>
              <a:buNone/>
            </a:pPr>
            <a:r>
              <a:rPr lang="ru-RU" altLang="ru-UA" b="1" i="1" u="sng" dirty="0" err="1">
                <a:solidFill>
                  <a:srgbClr val="3325E3"/>
                </a:solidFill>
              </a:rPr>
              <a:t>Наслідок</a:t>
            </a:r>
            <a:r>
              <a:rPr lang="ru-RU" altLang="ru-UA" b="1" i="1" u="sng" dirty="0">
                <a:solidFill>
                  <a:srgbClr val="3325E3"/>
                </a:solidFill>
              </a:rPr>
              <a:t> 2: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UA" u="sng" dirty="0"/>
          </a:p>
          <a:p>
            <a:pPr>
              <a:buFont typeface="Wingdings" panose="05000000000000000000" pitchFamily="2" charset="2"/>
              <a:buNone/>
            </a:pPr>
            <a:endParaRPr lang="ru-RU" altLang="ru-UA" u="sng" dirty="0"/>
          </a:p>
          <a:p>
            <a:pPr>
              <a:buNone/>
            </a:pPr>
            <a:r>
              <a:rPr lang="ru-RU" altLang="ru-UA" b="1" i="1" u="sng" dirty="0" err="1">
                <a:solidFill>
                  <a:srgbClr val="C00000"/>
                </a:solidFill>
              </a:rPr>
              <a:t>Запам’ятай</a:t>
            </a:r>
            <a:r>
              <a:rPr lang="ru-RU" altLang="ru-UA" b="1" i="1" u="sng" dirty="0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A5AF3DE4-7402-00BA-11E2-2393F30C0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5650" y="3211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96B299A0-CC6F-1D40-1DDF-92657EF0F146}"/>
              </a:ext>
            </a:extLst>
          </p:cNvPr>
          <p:cNvSpPr/>
          <p:nvPr/>
        </p:nvSpPr>
        <p:spPr>
          <a:xfrm>
            <a:off x="4371976" y="992517"/>
            <a:ext cx="6089650" cy="860926"/>
          </a:xfrm>
          <a:prstGeom prst="roundRect">
            <a:avLst/>
          </a:prstGeom>
          <a:solidFill>
            <a:srgbClr val="A3DB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5" name="Group 19">
            <a:extLst>
              <a:ext uri="{FF2B5EF4-FFF2-40B4-BE49-F238E27FC236}">
                <a16:creationId xmlns:a16="http://schemas.microsoft.com/office/drawing/2014/main" id="{B2026D02-8DBE-D976-1BFD-9A16A63CAC3F}"/>
              </a:ext>
            </a:extLst>
          </p:cNvPr>
          <p:cNvGrpSpPr>
            <a:grpSpLocks/>
          </p:cNvGrpSpPr>
          <p:nvPr/>
        </p:nvGrpSpPr>
        <p:grpSpPr bwMode="auto">
          <a:xfrm>
            <a:off x="4522788" y="1034568"/>
            <a:ext cx="5938838" cy="654558"/>
            <a:chOff x="295" y="754"/>
            <a:chExt cx="4536" cy="530"/>
          </a:xfrm>
        </p:grpSpPr>
        <p:graphicFrame>
          <p:nvGraphicFramePr>
            <p:cNvPr id="6" name="Object 6">
              <a:extLst>
                <a:ext uri="{FF2B5EF4-FFF2-40B4-BE49-F238E27FC236}">
                  <a16:creationId xmlns:a16="http://schemas.microsoft.com/office/drawing/2014/main" id="{F0570293-72BE-AF32-7AE2-4CCE3BB0268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92" y="935"/>
            <a:ext cx="263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3" imgW="152280" imgH="164880" progId="Equation.3">
                    <p:embed/>
                  </p:oleObj>
                </mc:Choice>
                <mc:Fallback>
                  <p:oleObj name="Формула" r:id="rId3" imgW="152280" imgH="164880" progId="Equation.3">
                    <p:embed/>
                    <p:pic>
                      <p:nvPicPr>
                        <p:cNvPr id="4101" name="Object 6">
                          <a:extLst>
                            <a:ext uri="{FF2B5EF4-FFF2-40B4-BE49-F238E27FC236}">
                              <a16:creationId xmlns:a16="http://schemas.microsoft.com/office/drawing/2014/main" id="{5B912F5B-C036-2C81-B859-2CF1AAD7B73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2" y="935"/>
                          <a:ext cx="263" cy="2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4">
              <a:extLst>
                <a:ext uri="{FF2B5EF4-FFF2-40B4-BE49-F238E27FC236}">
                  <a16:creationId xmlns:a16="http://schemas.microsoft.com/office/drawing/2014/main" id="{013E7281-7559-2E98-DA4B-D5871C9BDED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5" y="754"/>
            <a:ext cx="952" cy="5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5" imgW="571252" imgH="304668" progId="Equation.3">
                    <p:embed/>
                  </p:oleObj>
                </mc:Choice>
                <mc:Fallback>
                  <p:oleObj name="Формула" r:id="rId5" imgW="571252" imgH="304668" progId="Equation.3">
                    <p:embed/>
                    <p:pic>
                      <p:nvPicPr>
                        <p:cNvPr id="4102" name="Object 4">
                          <a:extLst>
                            <a:ext uri="{FF2B5EF4-FFF2-40B4-BE49-F238E27FC236}">
                              <a16:creationId xmlns:a16="http://schemas.microsoft.com/office/drawing/2014/main" id="{05DD894C-F6A9-C3B3-99EB-6C8A840095E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" y="754"/>
                          <a:ext cx="952" cy="5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5">
              <a:extLst>
                <a:ext uri="{FF2B5EF4-FFF2-40B4-BE49-F238E27FC236}">
                  <a16:creationId xmlns:a16="http://schemas.microsoft.com/office/drawing/2014/main" id="{249CBAE9-80B0-E019-B471-0E0186E6978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99" y="754"/>
            <a:ext cx="1088" cy="5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7" imgW="609336" imgH="304668" progId="Equation.3">
                    <p:embed/>
                  </p:oleObj>
                </mc:Choice>
                <mc:Fallback>
                  <p:oleObj name="Формула" r:id="rId7" imgW="609336" imgH="304668" progId="Equation.3">
                    <p:embed/>
                    <p:pic>
                      <p:nvPicPr>
                        <p:cNvPr id="4103" name="Object 5">
                          <a:extLst>
                            <a:ext uri="{FF2B5EF4-FFF2-40B4-BE49-F238E27FC236}">
                              <a16:creationId xmlns:a16="http://schemas.microsoft.com/office/drawing/2014/main" id="{AEC1A121-FBB0-8C56-01F8-7C4EC8BB0EF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99" y="754"/>
                          <a:ext cx="1088" cy="53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9">
              <a:extLst>
                <a:ext uri="{FF2B5EF4-FFF2-40B4-BE49-F238E27FC236}">
                  <a16:creationId xmlns:a16="http://schemas.microsoft.com/office/drawing/2014/main" id="{88992C92-461D-6655-DFD5-074670AF357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744" y="981"/>
            <a:ext cx="317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9" imgW="215640" imgH="152280" progId="Equation.3">
                    <p:embed/>
                  </p:oleObj>
                </mc:Choice>
                <mc:Fallback>
                  <p:oleObj name="Формула" r:id="rId9" imgW="215640" imgH="152280" progId="Equation.3">
                    <p:embed/>
                    <p:pic>
                      <p:nvPicPr>
                        <p:cNvPr id="4104" name="Object 9">
                          <a:extLst>
                            <a:ext uri="{FF2B5EF4-FFF2-40B4-BE49-F238E27FC236}">
                              <a16:creationId xmlns:a16="http://schemas.microsoft.com/office/drawing/2014/main" id="{359815C1-F42C-0671-EAD8-5F364733A9C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4" y="981"/>
                          <a:ext cx="317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12">
              <a:extLst>
                <a:ext uri="{FF2B5EF4-FFF2-40B4-BE49-F238E27FC236}">
                  <a16:creationId xmlns:a16="http://schemas.microsoft.com/office/drawing/2014/main" id="{B897C592-CF8D-F3AD-5AFC-79A93FCA850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07" y="880"/>
            <a:ext cx="1724" cy="3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1" imgW="977476" imgH="215806" progId="Equation.3">
                    <p:embed/>
                  </p:oleObj>
                </mc:Choice>
                <mc:Fallback>
                  <p:oleObj name="Формула" r:id="rId11" imgW="977476" imgH="215806" progId="Equation.3">
                    <p:embed/>
                    <p:pic>
                      <p:nvPicPr>
                        <p:cNvPr id="4105" name="Object 12">
                          <a:extLst>
                            <a:ext uri="{FF2B5EF4-FFF2-40B4-BE49-F238E27FC236}">
                              <a16:creationId xmlns:a16="http://schemas.microsoft.com/office/drawing/2014/main" id="{B5E23E86-E300-061F-3473-094E279E15E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7" y="880"/>
                          <a:ext cx="1724" cy="37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Прямоугольник: скругленные углы 17">
                <a:extLst>
                  <a:ext uri="{FF2B5EF4-FFF2-40B4-BE49-F238E27FC236}">
                    <a16:creationId xmlns:a16="http://schemas.microsoft.com/office/drawing/2014/main" id="{3B161C3E-1569-F52D-EC3D-F94E91F49BA0}"/>
                  </a:ext>
                </a:extLst>
              </p:cNvPr>
              <p:cNvSpPr/>
              <p:nvPr/>
            </p:nvSpPr>
            <p:spPr>
              <a:xfrm>
                <a:off x="4287838" y="2250791"/>
                <a:ext cx="6729412" cy="1178209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,  де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uk-UA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а</m:t>
                        </m:r>
                      </m:e>
                    </m:acc>
                    <m:r>
                      <a:rPr lang="uk-UA" sz="24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ru-UA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uk-UA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ru-UA" sz="24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uk-UA" sz="24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та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uk-UA" sz="2400" dirty="0"/>
                      <m:t>≠</m:t>
                    </m:r>
                    <m:acc>
                      <m:accPr>
                        <m:chr m:val="⃗"/>
                        <m:ctrlPr>
                          <a:rPr lang="ru-UA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uk-UA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  <m:r>
                      <a:rPr lang="uk-UA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endParaRPr lang="ru-UA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Прямоугольник: скругленные углы 17">
                <a:extLst>
                  <a:ext uri="{FF2B5EF4-FFF2-40B4-BE49-F238E27FC236}">
                    <a16:creationId xmlns:a16="http://schemas.microsoft.com/office/drawing/2014/main" id="{3B161C3E-1569-F52D-EC3D-F94E91F49B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7838" y="2250791"/>
                <a:ext cx="6729412" cy="1178209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5">
            <a:extLst>
              <a:ext uri="{FF2B5EF4-FFF2-40B4-BE49-F238E27FC236}">
                <a16:creationId xmlns:a16="http://schemas.microsoft.com/office/drawing/2014/main" id="{A2A6A570-B943-F942-61F5-7B439D213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5650" y="-50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UA"/>
          </a:p>
        </p:txBody>
      </p:sp>
      <p:graphicFrame>
        <p:nvGraphicFramePr>
          <p:cNvPr id="12" name="Object 14">
            <a:extLst>
              <a:ext uri="{FF2B5EF4-FFF2-40B4-BE49-F238E27FC236}">
                <a16:creationId xmlns:a16="http://schemas.microsoft.com/office/drawing/2014/main" id="{E6B5EA9A-3D0A-1EAD-B3F2-E2719E6ABD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1228473"/>
              </p:ext>
            </p:extLst>
          </p:nvPr>
        </p:nvGraphicFramePr>
        <p:xfrm>
          <a:off x="4656931" y="2337588"/>
          <a:ext cx="3562350" cy="969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4" imgW="1815312" imgH="495085" progId="Equation.3">
                  <p:embed/>
                </p:oleObj>
              </mc:Choice>
              <mc:Fallback>
                <p:oleObj name="Формула" r:id="rId14" imgW="1815312" imgH="495085" progId="Equation.3">
                  <p:embed/>
                  <p:pic>
                    <p:nvPicPr>
                      <p:cNvPr id="4098" name="Object 14">
                        <a:extLst>
                          <a:ext uri="{FF2B5EF4-FFF2-40B4-BE49-F238E27FC236}">
                            <a16:creationId xmlns:a16="http://schemas.microsoft.com/office/drawing/2014/main" id="{29E3F58C-DAD9-CFF9-103F-DA25083867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6931" y="2337588"/>
                        <a:ext cx="3562350" cy="9694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7">
            <a:extLst>
              <a:ext uri="{FF2B5EF4-FFF2-40B4-BE49-F238E27FC236}">
                <a16:creationId xmlns:a16="http://schemas.microsoft.com/office/drawing/2014/main" id="{76D93682-BE9B-B204-13B1-65FC5BADF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5650" y="3211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UA"/>
          </a:p>
        </p:txBody>
      </p:sp>
      <p:pic>
        <p:nvPicPr>
          <p:cNvPr id="16" name="Рисунок 15" descr="Стокове фото Знак Оклику Знак Оклику Знак Помаранчевий 3d З Палицею Фігура  Людина Що Вказує На Жест Ідеї Голови Думаю Позувати Мозковий Штурм Знак  Симво — Завантажте зображення зараз - iStock">
            <a:extLst>
              <a:ext uri="{FF2B5EF4-FFF2-40B4-BE49-F238E27FC236}">
                <a16:creationId xmlns:a16="http://schemas.microsoft.com/office/drawing/2014/main" id="{ABE6A985-3544-A957-FECC-BD9F450DE31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99" y="297202"/>
            <a:ext cx="731157" cy="731157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ECE3A47-2641-3764-3AD4-1D80EB13213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20" y="3645191"/>
            <a:ext cx="2004575" cy="3010888"/>
          </a:xfrm>
          <a:prstGeom prst="rect">
            <a:avLst/>
          </a:prstGeom>
        </p:spPr>
      </p:pic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1FEAC31F-2605-2196-AD13-94F45582E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1772"/>
            <a:ext cx="10515600" cy="591526"/>
          </a:xfrm>
        </p:spPr>
        <p:txBody>
          <a:bodyPr>
            <a:noAutofit/>
          </a:bodyPr>
          <a:lstStyle/>
          <a:p>
            <a:pPr algn="ctr"/>
            <a:r>
              <a:rPr lang="uk-UA" sz="3200" b="1" i="1" dirty="0">
                <a:solidFill>
                  <a:srgbClr val="3325E3"/>
                </a:solidFill>
                <a:effectLst/>
                <a:latin typeface="Monotype Corsiva" panose="03010101010201010101" pitchFamily="66" charset="0"/>
              </a:rPr>
              <a:t>Скалярний добуток двох векторів</a:t>
            </a:r>
            <a:endParaRPr lang="ru-UA" sz="3200" b="1" i="1" dirty="0">
              <a:solidFill>
                <a:srgbClr val="3325E3"/>
              </a:solidFill>
              <a:effectLst/>
              <a:latin typeface="Monotype Corsiva" panose="03010101010201010101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Свиток: вертикальный 21">
                <a:extLst>
                  <a:ext uri="{FF2B5EF4-FFF2-40B4-BE49-F238E27FC236}">
                    <a16:creationId xmlns:a16="http://schemas.microsoft.com/office/drawing/2014/main" id="{964337F6-C546-4A02-2833-C75E0FA5D55B}"/>
                  </a:ext>
                </a:extLst>
              </p:cNvPr>
              <p:cNvSpPr/>
              <p:nvPr/>
            </p:nvSpPr>
            <p:spPr>
              <a:xfrm>
                <a:off x="4363703" y="3724296"/>
                <a:ext cx="5524835" cy="2721932"/>
              </a:xfrm>
              <a:prstGeom prst="verticalScroll">
                <a:avLst>
                  <a:gd name="adj" fmla="val 9657"/>
                </a:avLst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UA" sz="2400" b="1" i="1" smtClean="0">
                              <a:solidFill>
                                <a:srgbClr val="3325E3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solidFill>
                                <a:srgbClr val="3325E3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2400" b="1" i="1">
                          <a:solidFill>
                            <a:srgbClr val="3325E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ru-UA" sz="2400" b="1" i="1">
                              <a:solidFill>
                                <a:srgbClr val="3325E3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2400" b="1" i="1">
                              <a:solidFill>
                                <a:srgbClr val="3325E3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</m:e>
                      </m:acc>
                      <m:r>
                        <a:rPr lang="uk-UA" sz="2400" b="1" i="1">
                          <a:solidFill>
                            <a:srgbClr val="3325E3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3325E3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|</m:t>
                      </m:r>
                      <m:acc>
                        <m:accPr>
                          <m:chr m:val="⃗"/>
                          <m:ctrlPr>
                            <a:rPr lang="ru-UA" sz="2400" b="1" i="1">
                              <a:solidFill>
                                <a:srgbClr val="3325E3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solidFill>
                                <a:srgbClr val="3325E3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rgbClr val="3325E3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1" i="1">
                          <a:solidFill>
                            <a:srgbClr val="3325E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1" i="1" smtClean="0">
                          <a:solidFill>
                            <a:srgbClr val="3325E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acc>
                        <m:accPr>
                          <m:chr m:val="⃗"/>
                          <m:ctrlPr>
                            <a:rPr lang="ru-UA" sz="2400" b="1" i="1">
                              <a:solidFill>
                                <a:srgbClr val="3325E3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2400" b="1" i="1">
                              <a:solidFill>
                                <a:srgbClr val="3325E3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rgbClr val="3325E3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|</m:t>
                      </m:r>
                      <m:r>
                        <a:rPr lang="en-US" sz="2400" b="1" i="1" smtClean="0">
                          <a:solidFill>
                            <a:srgbClr val="3325E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sz="2400" b="1" i="1" smtClean="0">
                              <a:solidFill>
                                <a:srgbClr val="3325E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2400" b="1" i="0" smtClean="0">
                              <a:solidFill>
                                <a:srgbClr val="3325E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US" sz="2400" b="1" i="1" smtClean="0">
                              <a:solidFill>
                                <a:srgbClr val="3325E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uk-UA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000" b="1" i="1" dirty="0">
                    <a:latin typeface="Bookman Old Style" pitchFamily="18" charset="0"/>
                  </a:rPr>
                  <a:t>Якщо кут </a:t>
                </a:r>
                <a:r>
                  <a:rPr lang="el-GR" sz="2000" b="1" i="1" dirty="0">
                    <a:latin typeface="Bookman Old Style" pitchFamily="18" charset="0"/>
                  </a:rPr>
                  <a:t>α</a:t>
                </a:r>
                <a:r>
                  <a:rPr lang="uk-UA" sz="2000" b="1" i="1" dirty="0">
                    <a:latin typeface="Bookman Old Style" pitchFamily="18" charset="0"/>
                  </a:rPr>
                  <a:t> – гострий, то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ru-UA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i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acc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ru-RU" sz="2000" b="1" i="1" dirty="0">
                  <a:latin typeface="Bookman Old Style" pitchFamily="18" charset="0"/>
                </a:endParaRPr>
              </a:p>
              <a:p>
                <a:r>
                  <a:rPr lang="uk-UA" sz="2000" b="1" i="1" dirty="0">
                    <a:latin typeface="Bookman Old Style" pitchFamily="18" charset="0"/>
                  </a:rPr>
                  <a:t>Якщо кут </a:t>
                </a:r>
                <a:r>
                  <a:rPr lang="el-GR" sz="2000" b="1" i="1" dirty="0">
                    <a:latin typeface="Bookman Old Style" pitchFamily="18" charset="0"/>
                  </a:rPr>
                  <a:t>α</a:t>
                </a:r>
                <a:r>
                  <a:rPr lang="uk-UA" sz="2000" b="1" i="1" dirty="0">
                    <a:latin typeface="Bookman Old Style" pitchFamily="18" charset="0"/>
                  </a:rPr>
                  <a:t> – тупий, то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ru-UA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i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acc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ru-RU" sz="2000" b="1" i="1" dirty="0">
                  <a:latin typeface="Bookman Old Style" pitchFamily="18" charset="0"/>
                </a:endParaRPr>
              </a:p>
              <a:p>
                <a:r>
                  <a:rPr lang="uk-UA" sz="2000" b="1" i="1" dirty="0">
                    <a:latin typeface="Bookman Old Style" pitchFamily="18" charset="0"/>
                  </a:rPr>
                  <a:t>Якщо кут </a:t>
                </a:r>
                <a:r>
                  <a:rPr lang="el-GR" sz="2000" b="1" i="1" dirty="0">
                    <a:latin typeface="Bookman Old Style" pitchFamily="18" charset="0"/>
                  </a:rPr>
                  <a:t>α</a:t>
                </a:r>
                <a:r>
                  <a:rPr lang="uk-UA" sz="2000" b="1" i="1" dirty="0">
                    <a:latin typeface="Bookman Old Style" pitchFamily="18" charset="0"/>
                  </a:rPr>
                  <a:t> – прямий, то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ru-UA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i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acc>
                    <m:r>
                      <a:rPr lang="uk-UA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ru-RU" sz="2000" b="1" i="1" dirty="0">
                  <a:latin typeface="Bookman Old Style" pitchFamily="18" charset="0"/>
                </a:endParaRPr>
              </a:p>
              <a:p>
                <a:pPr algn="ctr"/>
                <a:endParaRPr lang="ru-UA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Свиток: вертикальный 21">
                <a:extLst>
                  <a:ext uri="{FF2B5EF4-FFF2-40B4-BE49-F238E27FC236}">
                    <a16:creationId xmlns:a16="http://schemas.microsoft.com/office/drawing/2014/main" id="{964337F6-C546-4A02-2833-C75E0FA5D5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703" y="3724296"/>
                <a:ext cx="5524835" cy="2721932"/>
              </a:xfrm>
              <a:prstGeom prst="verticalScroll">
                <a:avLst>
                  <a:gd name="adj" fmla="val 9657"/>
                </a:avLst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087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146F50-C748-4CC3-7775-A8ECD74A2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5">
            <a:extLst>
              <a:ext uri="{FF2B5EF4-FFF2-40B4-BE49-F238E27FC236}">
                <a16:creationId xmlns:a16="http://schemas.microsoft.com/office/drawing/2014/main" id="{F75D8562-CF95-AA92-E3CA-A1D2DA7B6BB1}"/>
              </a:ext>
            </a:extLst>
          </p:cNvPr>
          <p:cNvSpPr>
            <a:spLocks/>
          </p:cNvSpPr>
          <p:nvPr/>
        </p:nvSpPr>
        <p:spPr bwMode="auto">
          <a:xfrm>
            <a:off x="1892300" y="1047750"/>
            <a:ext cx="5270500" cy="2057400"/>
          </a:xfrm>
          <a:custGeom>
            <a:avLst/>
            <a:gdLst>
              <a:gd name="T0" fmla="*/ 3320 w 3320"/>
              <a:gd name="T1" fmla="*/ 1296 h 1296"/>
              <a:gd name="T2" fmla="*/ 0 w 3320"/>
              <a:gd name="T3" fmla="*/ 1296 h 1296"/>
              <a:gd name="T4" fmla="*/ 1920 w 3320"/>
              <a:gd name="T5" fmla="*/ 0 h 1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20" h="1296">
                <a:moveTo>
                  <a:pt x="3320" y="1296"/>
                </a:moveTo>
                <a:lnTo>
                  <a:pt x="0" y="1296"/>
                </a:lnTo>
                <a:lnTo>
                  <a:pt x="1920" y="0"/>
                </a:lnTo>
              </a:path>
            </a:pathLst>
          </a:custGeom>
          <a:noFill/>
          <a:ln w="9525" cap="flat" cmpd="sng">
            <a:solidFill>
              <a:schemeClr val="tx2"/>
            </a:solidFill>
            <a:prstDash val="solid"/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3" name="Freeform 116">
            <a:extLst>
              <a:ext uri="{FF2B5EF4-FFF2-40B4-BE49-F238E27FC236}">
                <a16:creationId xmlns:a16="http://schemas.microsoft.com/office/drawing/2014/main" id="{A1D440D6-EBFB-FF91-8AFD-7B3BA709D9E9}"/>
              </a:ext>
            </a:extLst>
          </p:cNvPr>
          <p:cNvSpPr>
            <a:spLocks/>
          </p:cNvSpPr>
          <p:nvPr/>
        </p:nvSpPr>
        <p:spPr bwMode="auto">
          <a:xfrm>
            <a:off x="2501900" y="1733550"/>
            <a:ext cx="850900" cy="581025"/>
          </a:xfrm>
          <a:custGeom>
            <a:avLst/>
            <a:gdLst>
              <a:gd name="T0" fmla="*/ 0 w 536"/>
              <a:gd name="T1" fmla="*/ 366 h 366"/>
              <a:gd name="T2" fmla="*/ 536 w 536"/>
              <a:gd name="T3" fmla="*/ 0 h 36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36" h="366">
                <a:moveTo>
                  <a:pt x="0" y="366"/>
                </a:moveTo>
                <a:lnTo>
                  <a:pt x="536" y="0"/>
                </a:lnTo>
              </a:path>
            </a:pathLst>
          </a:custGeom>
          <a:noFill/>
          <a:ln w="38100" cmpd="sng">
            <a:solidFill>
              <a:srgbClr val="0066FF"/>
            </a:solidFill>
            <a:round/>
            <a:headEnd type="oval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137">
                <a:extLst>
                  <a:ext uri="{FF2B5EF4-FFF2-40B4-BE49-F238E27FC236}">
                    <a16:creationId xmlns:a16="http://schemas.microsoft.com/office/drawing/2014/main" id="{33B1C0D2-5C8D-8A1B-F22E-24FE5B4547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45556" y="1647977"/>
                <a:ext cx="609600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000" b="1" i="1" smtClean="0">
                              <a:solidFill>
                                <a:srgbClr val="3325E3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solidFill>
                                <a:srgbClr val="3325E3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ru-RU" altLang="ru-UA" sz="2000" b="1" i="1" dirty="0">
                  <a:solidFill>
                    <a:srgbClr val="3325E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 Box 137">
                <a:extLst>
                  <a:ext uri="{FF2B5EF4-FFF2-40B4-BE49-F238E27FC236}">
                    <a16:creationId xmlns:a16="http://schemas.microsoft.com/office/drawing/2014/main" id="{33B1C0D2-5C8D-8A1B-F22E-24FE5B454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5556" y="1647977"/>
                <a:ext cx="609600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143">
                <a:extLst>
                  <a:ext uri="{FF2B5EF4-FFF2-40B4-BE49-F238E27FC236}">
                    <a16:creationId xmlns:a16="http://schemas.microsoft.com/office/drawing/2014/main" id="{183410B2-EF7D-1A60-A014-FAC21026B8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83100" y="2479675"/>
                <a:ext cx="609600" cy="5164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</m:acc>
                    </m:oMath>
                  </m:oMathPara>
                </a14:m>
                <a:endParaRPr lang="ru-RU" altLang="ru-UA" sz="2400" b="1" i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 Box 143">
                <a:extLst>
                  <a:ext uri="{FF2B5EF4-FFF2-40B4-BE49-F238E27FC236}">
                    <a16:creationId xmlns:a16="http://schemas.microsoft.com/office/drawing/2014/main" id="{183410B2-EF7D-1A60-A014-FAC21026B8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83100" y="2479675"/>
                <a:ext cx="609600" cy="5164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28">
            <a:extLst>
              <a:ext uri="{FF2B5EF4-FFF2-40B4-BE49-F238E27FC236}">
                <a16:creationId xmlns:a16="http://schemas.microsoft.com/office/drawing/2014/main" id="{410D71A5-94B2-E670-C4B6-EDC8C0CEC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675" y="346075"/>
            <a:ext cx="4572000" cy="457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altLang="ru-UA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Знайдіть</a:t>
            </a:r>
            <a:r>
              <a:rPr lang="ru-RU" altLang="ru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кути </a:t>
            </a:r>
            <a:r>
              <a:rPr lang="ru-RU" altLang="ru-UA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altLang="ru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векторами</a:t>
            </a:r>
          </a:p>
        </p:txBody>
      </p:sp>
      <p:sp>
        <p:nvSpPr>
          <p:cNvPr id="15" name="Freeform 117">
            <a:extLst>
              <a:ext uri="{FF2B5EF4-FFF2-40B4-BE49-F238E27FC236}">
                <a16:creationId xmlns:a16="http://schemas.microsoft.com/office/drawing/2014/main" id="{DEDF1413-CAE1-C38D-84C7-FAA31E4D5105}"/>
              </a:ext>
            </a:extLst>
          </p:cNvPr>
          <p:cNvSpPr>
            <a:spLocks/>
          </p:cNvSpPr>
          <p:nvPr/>
        </p:nvSpPr>
        <p:spPr bwMode="auto">
          <a:xfrm>
            <a:off x="1879600" y="3105150"/>
            <a:ext cx="25400" cy="1168400"/>
          </a:xfrm>
          <a:custGeom>
            <a:avLst/>
            <a:gdLst>
              <a:gd name="T0" fmla="*/ 16 w 16"/>
              <a:gd name="T1" fmla="*/ 0 h 736"/>
              <a:gd name="T2" fmla="*/ 0 w 16"/>
              <a:gd name="T3" fmla="*/ 736 h 7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" h="736">
                <a:moveTo>
                  <a:pt x="16" y="0"/>
                </a:moveTo>
                <a:lnTo>
                  <a:pt x="0" y="736"/>
                </a:lnTo>
              </a:path>
            </a:pathLst>
          </a:custGeom>
          <a:noFill/>
          <a:ln w="38100" cmpd="sng">
            <a:solidFill>
              <a:srgbClr val="00CC00"/>
            </a:solidFill>
            <a:round/>
            <a:headEnd type="oval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16" name="Freeform 118">
            <a:extLst>
              <a:ext uri="{FF2B5EF4-FFF2-40B4-BE49-F238E27FC236}">
                <a16:creationId xmlns:a16="http://schemas.microsoft.com/office/drawing/2014/main" id="{4DBC5B09-2413-E0E9-5959-8651B901F721}"/>
              </a:ext>
            </a:extLst>
          </p:cNvPr>
          <p:cNvSpPr>
            <a:spLocks/>
          </p:cNvSpPr>
          <p:nvPr/>
        </p:nvSpPr>
        <p:spPr bwMode="auto">
          <a:xfrm>
            <a:off x="3340100" y="3305175"/>
            <a:ext cx="1308100" cy="15875"/>
          </a:xfrm>
          <a:custGeom>
            <a:avLst/>
            <a:gdLst>
              <a:gd name="T0" fmla="*/ 0 w 824"/>
              <a:gd name="T1" fmla="*/ 0 h 10"/>
              <a:gd name="T2" fmla="*/ 824 w 824"/>
              <a:gd name="T3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24" h="10">
                <a:moveTo>
                  <a:pt x="0" y="0"/>
                </a:moveTo>
                <a:lnTo>
                  <a:pt x="824" y="10"/>
                </a:lnTo>
              </a:path>
            </a:pathLst>
          </a:custGeom>
          <a:noFill/>
          <a:ln w="38100" cmpd="sng">
            <a:solidFill>
              <a:srgbClr val="CC0099"/>
            </a:solidFill>
            <a:round/>
            <a:headEnd type="oval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17" name="Freeform 119">
            <a:extLst>
              <a:ext uri="{FF2B5EF4-FFF2-40B4-BE49-F238E27FC236}">
                <a16:creationId xmlns:a16="http://schemas.microsoft.com/office/drawing/2014/main" id="{2C86A669-3EC3-91CD-CE6D-7439BDAC3032}"/>
              </a:ext>
            </a:extLst>
          </p:cNvPr>
          <p:cNvSpPr>
            <a:spLocks/>
          </p:cNvSpPr>
          <p:nvPr/>
        </p:nvSpPr>
        <p:spPr bwMode="auto">
          <a:xfrm>
            <a:off x="4521200" y="2216150"/>
            <a:ext cx="1588" cy="876300"/>
          </a:xfrm>
          <a:custGeom>
            <a:avLst/>
            <a:gdLst>
              <a:gd name="T0" fmla="*/ 0 w 1"/>
              <a:gd name="T1" fmla="*/ 552 h 552"/>
              <a:gd name="T2" fmla="*/ 0 w 1"/>
              <a:gd name="T3" fmla="*/ 0 h 55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552">
                <a:moveTo>
                  <a:pt x="0" y="552"/>
                </a:move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006600"/>
            </a:solidFill>
            <a:round/>
            <a:headEnd type="oval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18" name="Freeform 120">
            <a:extLst>
              <a:ext uri="{FF2B5EF4-FFF2-40B4-BE49-F238E27FC236}">
                <a16:creationId xmlns:a16="http://schemas.microsoft.com/office/drawing/2014/main" id="{05016A5B-C4EF-D07F-DA81-C04ECC6C2ACB}"/>
              </a:ext>
            </a:extLst>
          </p:cNvPr>
          <p:cNvSpPr>
            <a:spLocks/>
          </p:cNvSpPr>
          <p:nvPr/>
        </p:nvSpPr>
        <p:spPr bwMode="auto">
          <a:xfrm>
            <a:off x="6210300" y="1771650"/>
            <a:ext cx="25400" cy="1333500"/>
          </a:xfrm>
          <a:custGeom>
            <a:avLst/>
            <a:gdLst>
              <a:gd name="T0" fmla="*/ 0 w 16"/>
              <a:gd name="T1" fmla="*/ 840 h 840"/>
              <a:gd name="T2" fmla="*/ 16 w 16"/>
              <a:gd name="T3" fmla="*/ 0 h 84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" h="840">
                <a:moveTo>
                  <a:pt x="0" y="840"/>
                </a:moveTo>
                <a:lnTo>
                  <a:pt x="16" y="0"/>
                </a:lnTo>
              </a:path>
            </a:pathLst>
          </a:custGeom>
          <a:noFill/>
          <a:ln w="38100" cmpd="sng">
            <a:solidFill>
              <a:srgbClr val="C00000"/>
            </a:solidFill>
            <a:round/>
            <a:headEnd type="oval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122">
                <a:extLst>
                  <a:ext uri="{FF2B5EF4-FFF2-40B4-BE49-F238E27FC236}">
                    <a16:creationId xmlns:a16="http://schemas.microsoft.com/office/drawing/2014/main" id="{3B57DCE1-8472-E203-0245-3486C998DD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44900" y="3317875"/>
                <a:ext cx="609600" cy="5164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b="1" i="1" smtClean="0">
                              <a:solidFill>
                                <a:srgbClr val="4C216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4C216D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ru-RU" altLang="ru-UA" sz="2400" b="1" i="1" dirty="0">
                  <a:solidFill>
                    <a:srgbClr val="4C216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 Box 122">
                <a:extLst>
                  <a:ext uri="{FF2B5EF4-FFF2-40B4-BE49-F238E27FC236}">
                    <a16:creationId xmlns:a16="http://schemas.microsoft.com/office/drawing/2014/main" id="{3B57DCE1-8472-E203-0245-3486C998DD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44900" y="3317875"/>
                <a:ext cx="609600" cy="5164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134">
            <a:extLst>
              <a:ext uri="{FF2B5EF4-FFF2-40B4-BE49-F238E27FC236}">
                <a16:creationId xmlns:a16="http://schemas.microsoft.com/office/drawing/2014/main" id="{A9703645-5AE8-757B-A55C-91AB0B008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1736" y="1608984"/>
            <a:ext cx="6302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ru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30</a:t>
            </a:r>
            <a:r>
              <a:rPr lang="en-US" altLang="ru-UA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US" altLang="ru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altLang="ru-UA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 Box 129">
                <a:extLst>
                  <a:ext uri="{FF2B5EF4-FFF2-40B4-BE49-F238E27FC236}">
                    <a16:creationId xmlns:a16="http://schemas.microsoft.com/office/drawing/2014/main" id="{166CB433-821D-DB60-1AD7-364D55CF76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91425" y="1478968"/>
                <a:ext cx="1758973" cy="7371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UA" sz="28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∠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UA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ru-UA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ru-RU" altLang="ru-UA" sz="2800" b="1" i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26" name="Text Box 129">
                <a:extLst>
                  <a:ext uri="{FF2B5EF4-FFF2-40B4-BE49-F238E27FC236}">
                    <a16:creationId xmlns:a16="http://schemas.microsoft.com/office/drawing/2014/main" id="{166CB433-821D-DB60-1AD7-364D55CF76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91425" y="1478968"/>
                <a:ext cx="1758973" cy="7371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140">
                <a:extLst>
                  <a:ext uri="{FF2B5EF4-FFF2-40B4-BE49-F238E27FC236}">
                    <a16:creationId xmlns:a16="http://schemas.microsoft.com/office/drawing/2014/main" id="{8D0B377C-F230-2F9A-3ECB-E2BE9E2D63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77067" y="3359073"/>
                <a:ext cx="60960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acc>
                    </m:oMath>
                  </m:oMathPara>
                </a14:m>
                <a:endParaRPr lang="ru-RU" altLang="ru-UA" sz="2400" i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 Box 140">
                <a:extLst>
                  <a:ext uri="{FF2B5EF4-FFF2-40B4-BE49-F238E27FC236}">
                    <a16:creationId xmlns:a16="http://schemas.microsoft.com/office/drawing/2014/main" id="{8D0B377C-F230-2F9A-3ECB-E2BE9E2D63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7067" y="3359073"/>
                <a:ext cx="60960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146">
                <a:extLst>
                  <a:ext uri="{FF2B5EF4-FFF2-40B4-BE49-F238E27FC236}">
                    <a16:creationId xmlns:a16="http://schemas.microsoft.com/office/drawing/2014/main" id="{F3EF29F1-287A-1172-CE11-D638B4B478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30922" y="2114550"/>
                <a:ext cx="609600" cy="5171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</m:acc>
                    </m:oMath>
                  </m:oMathPara>
                </a14:m>
                <a:endParaRPr lang="ru-RU" altLang="ru-UA" sz="2400" b="1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 Box 146">
                <a:extLst>
                  <a:ext uri="{FF2B5EF4-FFF2-40B4-BE49-F238E27FC236}">
                    <a16:creationId xmlns:a16="http://schemas.microsoft.com/office/drawing/2014/main" id="{F3EF29F1-287A-1172-CE11-D638B4B478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30922" y="2114550"/>
                <a:ext cx="609600" cy="5171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 Box 148">
            <a:extLst>
              <a:ext uri="{FF2B5EF4-FFF2-40B4-BE49-F238E27FC236}">
                <a16:creationId xmlns:a16="http://schemas.microsoft.com/office/drawing/2014/main" id="{C6266D56-195B-4B1B-EFC5-0393B43A9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2784475"/>
            <a:ext cx="55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UA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30</a:t>
            </a:r>
            <a:r>
              <a:rPr lang="en-US" altLang="ru-UA" sz="2000" b="1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endParaRPr lang="ru-RU" altLang="ru-UA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 Box 152">
                <a:extLst>
                  <a:ext uri="{FF2B5EF4-FFF2-40B4-BE49-F238E27FC236}">
                    <a16:creationId xmlns:a16="http://schemas.microsoft.com/office/drawing/2014/main" id="{1C5A1345-CD94-11D4-7253-3108D813AD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91808" y="2462440"/>
                <a:ext cx="547722" cy="5234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UA" sz="28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∠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UA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ru-UA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</m:acc>
                      </m:e>
                    </m:d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ru-RU" altLang="ru-UA" sz="2800" b="1" i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41" name="Text Box 152">
                <a:extLst>
                  <a:ext uri="{FF2B5EF4-FFF2-40B4-BE49-F238E27FC236}">
                    <a16:creationId xmlns:a16="http://schemas.microsoft.com/office/drawing/2014/main" id="{1C5A1345-CD94-11D4-7253-3108D813A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91808" y="2462440"/>
                <a:ext cx="547722" cy="523485"/>
              </a:xfrm>
              <a:prstGeom prst="rect">
                <a:avLst/>
              </a:prstGeom>
              <a:blipFill>
                <a:blip r:embed="rId9"/>
                <a:stretch>
                  <a:fillRect l="-76667" r="-755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 Box 160">
                <a:extLst>
                  <a:ext uri="{FF2B5EF4-FFF2-40B4-BE49-F238E27FC236}">
                    <a16:creationId xmlns:a16="http://schemas.microsoft.com/office/drawing/2014/main" id="{37BC591D-EDF0-4E0A-A610-A716D154FC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42679" y="3196779"/>
                <a:ext cx="547722" cy="7371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UA" sz="2800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∠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UA" sz="2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ru-UA" sz="2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</m:acc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ru-RU" altLang="ru-UA" sz="2800" b="1" i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49" name="Text Box 160">
                <a:extLst>
                  <a:ext uri="{FF2B5EF4-FFF2-40B4-BE49-F238E27FC236}">
                    <a16:creationId xmlns:a16="http://schemas.microsoft.com/office/drawing/2014/main" id="{37BC591D-EDF0-4E0A-A610-A716D154F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42679" y="3196779"/>
                <a:ext cx="547722" cy="737189"/>
              </a:xfrm>
              <a:prstGeom prst="rect">
                <a:avLst/>
              </a:prstGeom>
              <a:blipFill>
                <a:blip r:embed="rId10"/>
                <a:stretch>
                  <a:fillRect l="-87778" r="-8444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 Box 168">
                <a:extLst>
                  <a:ext uri="{FF2B5EF4-FFF2-40B4-BE49-F238E27FC236}">
                    <a16:creationId xmlns:a16="http://schemas.microsoft.com/office/drawing/2014/main" id="{0CB3EF41-20B2-274E-6913-7259AB37FD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29908" y="4927290"/>
                <a:ext cx="547722" cy="7371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UA" sz="2800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∠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UA" sz="2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𝒅</m:t>
                            </m:r>
                          </m:e>
                        </m:acc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ru-UA" sz="2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𝒇</m:t>
                            </m:r>
                          </m:e>
                        </m:acc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ru-RU" altLang="ru-UA" sz="2800" b="1" i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57" name="Text Box 168">
                <a:extLst>
                  <a:ext uri="{FF2B5EF4-FFF2-40B4-BE49-F238E27FC236}">
                    <a16:creationId xmlns:a16="http://schemas.microsoft.com/office/drawing/2014/main" id="{0CB3EF41-20B2-274E-6913-7259AB37F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29908" y="4927290"/>
                <a:ext cx="547722" cy="737189"/>
              </a:xfrm>
              <a:prstGeom prst="rect">
                <a:avLst/>
              </a:prstGeom>
              <a:blipFill>
                <a:blip r:embed="rId11"/>
                <a:stretch>
                  <a:fillRect l="-92135" r="-8988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 Box 176">
                <a:extLst>
                  <a:ext uri="{FF2B5EF4-FFF2-40B4-BE49-F238E27FC236}">
                    <a16:creationId xmlns:a16="http://schemas.microsoft.com/office/drawing/2014/main" id="{C401641C-DBF8-2302-0A0E-1C2B7AC64B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24737" y="4060090"/>
                <a:ext cx="547722" cy="7371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UA" sz="2800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∠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UA" sz="2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𝒅</m:t>
                            </m:r>
                          </m:e>
                        </m:acc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ru-UA" sz="2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</m:acc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ru-RU" altLang="ru-UA" sz="2800" b="1" i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65" name="Text Box 176">
                <a:extLst>
                  <a:ext uri="{FF2B5EF4-FFF2-40B4-BE49-F238E27FC236}">
                    <a16:creationId xmlns:a16="http://schemas.microsoft.com/office/drawing/2014/main" id="{C401641C-DBF8-2302-0A0E-1C2B7AC64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24737" y="4060090"/>
                <a:ext cx="547722" cy="737189"/>
              </a:xfrm>
              <a:prstGeom prst="rect">
                <a:avLst/>
              </a:prstGeom>
              <a:blipFill>
                <a:blip r:embed="rId12"/>
                <a:stretch>
                  <a:fillRect l="-88889" r="-8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Freeform 182">
            <a:extLst>
              <a:ext uri="{FF2B5EF4-FFF2-40B4-BE49-F238E27FC236}">
                <a16:creationId xmlns:a16="http://schemas.microsoft.com/office/drawing/2014/main" id="{5D993287-1971-0DC5-BF69-2BC2D521892E}"/>
              </a:ext>
            </a:extLst>
          </p:cNvPr>
          <p:cNvSpPr>
            <a:spLocks/>
          </p:cNvSpPr>
          <p:nvPr/>
        </p:nvSpPr>
        <p:spPr bwMode="auto">
          <a:xfrm>
            <a:off x="2489200" y="1733550"/>
            <a:ext cx="850900" cy="581025"/>
          </a:xfrm>
          <a:custGeom>
            <a:avLst/>
            <a:gdLst>
              <a:gd name="T0" fmla="*/ 0 w 536"/>
              <a:gd name="T1" fmla="*/ 366 h 366"/>
              <a:gd name="T2" fmla="*/ 536 w 536"/>
              <a:gd name="T3" fmla="*/ 0 h 36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36" h="366">
                <a:moveTo>
                  <a:pt x="0" y="366"/>
                </a:moveTo>
                <a:lnTo>
                  <a:pt x="536" y="0"/>
                </a:lnTo>
              </a:path>
            </a:pathLst>
          </a:custGeom>
          <a:noFill/>
          <a:ln w="38100" cmpd="sng">
            <a:solidFill>
              <a:srgbClr val="0066FF"/>
            </a:solidFill>
            <a:round/>
            <a:headEnd type="oval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71" name="Freeform 183">
            <a:extLst>
              <a:ext uri="{FF2B5EF4-FFF2-40B4-BE49-F238E27FC236}">
                <a16:creationId xmlns:a16="http://schemas.microsoft.com/office/drawing/2014/main" id="{64198F03-CC8D-CDAB-E163-559E41B3EA31}"/>
              </a:ext>
            </a:extLst>
          </p:cNvPr>
          <p:cNvSpPr>
            <a:spLocks/>
          </p:cNvSpPr>
          <p:nvPr/>
        </p:nvSpPr>
        <p:spPr bwMode="auto">
          <a:xfrm>
            <a:off x="3327400" y="3317875"/>
            <a:ext cx="1308100" cy="15875"/>
          </a:xfrm>
          <a:custGeom>
            <a:avLst/>
            <a:gdLst>
              <a:gd name="T0" fmla="*/ 0 w 824"/>
              <a:gd name="T1" fmla="*/ 0 h 10"/>
              <a:gd name="T2" fmla="*/ 824 w 824"/>
              <a:gd name="T3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24" h="10">
                <a:moveTo>
                  <a:pt x="0" y="0"/>
                </a:moveTo>
                <a:lnTo>
                  <a:pt x="824" y="10"/>
                </a:lnTo>
              </a:path>
            </a:pathLst>
          </a:custGeom>
          <a:noFill/>
          <a:ln w="38100" cmpd="sng">
            <a:solidFill>
              <a:srgbClr val="CC0099"/>
            </a:solidFill>
            <a:round/>
            <a:headEnd type="oval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72" name="Rectangle 184">
            <a:extLst>
              <a:ext uri="{FF2B5EF4-FFF2-40B4-BE49-F238E27FC236}">
                <a16:creationId xmlns:a16="http://schemas.microsoft.com/office/drawing/2014/main" id="{D2286CEB-08BD-1274-8900-9A5AFD5F1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316" y="2519947"/>
            <a:ext cx="261240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ru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90</a:t>
            </a:r>
            <a:r>
              <a:rPr lang="en-US" altLang="ru-UA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US" altLang="ru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+ 30</a:t>
            </a:r>
            <a:r>
              <a:rPr lang="en-US" altLang="ru-UA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 </a:t>
            </a:r>
            <a:r>
              <a:rPr lang="en-US" altLang="ru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 120</a:t>
            </a:r>
            <a:r>
              <a:rPr lang="en-US" altLang="ru-UA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US" altLang="ru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altLang="ru-UA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3" name="Rectangle 185">
            <a:extLst>
              <a:ext uri="{FF2B5EF4-FFF2-40B4-BE49-F238E27FC236}">
                <a16:creationId xmlns:a16="http://schemas.microsoft.com/office/drawing/2014/main" id="{9DE0879C-AC66-07E0-04B7-D139E99F2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2822" y="3300523"/>
            <a:ext cx="630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ru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90</a:t>
            </a:r>
            <a:r>
              <a:rPr lang="en-US" altLang="ru-UA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US" altLang="ru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altLang="ru-UA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4" name="Freeform 186">
            <a:extLst>
              <a:ext uri="{FF2B5EF4-FFF2-40B4-BE49-F238E27FC236}">
                <a16:creationId xmlns:a16="http://schemas.microsoft.com/office/drawing/2014/main" id="{477B9026-69D0-F51E-991A-6CF12CB60268}"/>
              </a:ext>
            </a:extLst>
          </p:cNvPr>
          <p:cNvSpPr>
            <a:spLocks/>
          </p:cNvSpPr>
          <p:nvPr/>
        </p:nvSpPr>
        <p:spPr bwMode="auto">
          <a:xfrm>
            <a:off x="4518025" y="2222500"/>
            <a:ext cx="6350" cy="876300"/>
          </a:xfrm>
          <a:custGeom>
            <a:avLst/>
            <a:gdLst>
              <a:gd name="T0" fmla="*/ 4 w 4"/>
              <a:gd name="T1" fmla="*/ 552 h 552"/>
              <a:gd name="T2" fmla="*/ 0 w 4"/>
              <a:gd name="T3" fmla="*/ 0 h 55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" h="552">
                <a:moveTo>
                  <a:pt x="4" y="552"/>
                </a:move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006600"/>
            </a:solidFill>
            <a:round/>
            <a:headEnd type="oval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75" name="Rectangle 187">
            <a:extLst>
              <a:ext uri="{FF2B5EF4-FFF2-40B4-BE49-F238E27FC236}">
                <a16:creationId xmlns:a16="http://schemas.microsoft.com/office/drawing/2014/main" id="{7703E73A-CC44-2A1E-1BEA-6BABCA790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7504" y="4201648"/>
            <a:ext cx="8286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ru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180</a:t>
            </a:r>
            <a:r>
              <a:rPr lang="en-US" altLang="ru-UA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US" altLang="ru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altLang="ru-UA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6" name="Freeform 191">
            <a:extLst>
              <a:ext uri="{FF2B5EF4-FFF2-40B4-BE49-F238E27FC236}">
                <a16:creationId xmlns:a16="http://schemas.microsoft.com/office/drawing/2014/main" id="{CC85AE3B-2A12-796E-3598-5F7EEDDF950C}"/>
              </a:ext>
            </a:extLst>
          </p:cNvPr>
          <p:cNvSpPr>
            <a:spLocks/>
          </p:cNvSpPr>
          <p:nvPr/>
        </p:nvSpPr>
        <p:spPr bwMode="auto">
          <a:xfrm>
            <a:off x="6208712" y="1776412"/>
            <a:ext cx="25400" cy="1333500"/>
          </a:xfrm>
          <a:custGeom>
            <a:avLst/>
            <a:gdLst>
              <a:gd name="T0" fmla="*/ 0 w 16"/>
              <a:gd name="T1" fmla="*/ 840 h 840"/>
              <a:gd name="T2" fmla="*/ 16 w 16"/>
              <a:gd name="T3" fmla="*/ 0 h 84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" h="840">
                <a:moveTo>
                  <a:pt x="0" y="840"/>
                </a:moveTo>
                <a:lnTo>
                  <a:pt x="16" y="0"/>
                </a:lnTo>
              </a:path>
            </a:pathLst>
          </a:custGeom>
          <a:noFill/>
          <a:ln w="38100" cmpd="sng">
            <a:solidFill>
              <a:srgbClr val="C00000"/>
            </a:solidFill>
            <a:round/>
            <a:headEnd type="oval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77" name="Rectangle 192">
            <a:extLst>
              <a:ext uri="{FF2B5EF4-FFF2-40B4-BE49-F238E27FC236}">
                <a16:creationId xmlns:a16="http://schemas.microsoft.com/office/drawing/2014/main" id="{C622A734-2A1A-61CE-D9B7-A45E9FD1E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316" y="5069665"/>
            <a:ext cx="431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ru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US" altLang="ru-UA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US" altLang="ru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altLang="ru-UA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 Box 194">
                <a:extLst>
                  <a:ext uri="{FF2B5EF4-FFF2-40B4-BE49-F238E27FC236}">
                    <a16:creationId xmlns:a16="http://schemas.microsoft.com/office/drawing/2014/main" id="{09F3D1A6-CA42-109F-13F5-3DDFDCEB89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6587" y="2447282"/>
                <a:ext cx="609600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000" b="1" i="1" smtClean="0">
                              <a:solidFill>
                                <a:srgbClr val="3325E3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solidFill>
                                <a:srgbClr val="3325E3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ru-RU" altLang="ru-UA" sz="2400" b="1" i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Text Box 194">
                <a:extLst>
                  <a:ext uri="{FF2B5EF4-FFF2-40B4-BE49-F238E27FC236}">
                    <a16:creationId xmlns:a16="http://schemas.microsoft.com/office/drawing/2014/main" id="{09F3D1A6-CA42-109F-13F5-3DDFDCEB89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6587" y="2447282"/>
                <a:ext cx="609600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 Box 197">
                <a:extLst>
                  <a:ext uri="{FF2B5EF4-FFF2-40B4-BE49-F238E27FC236}">
                    <a16:creationId xmlns:a16="http://schemas.microsoft.com/office/drawing/2014/main" id="{619E2C9E-3FD6-504E-E6AC-85DE42CF24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20900" y="3089275"/>
                <a:ext cx="609600" cy="5164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b="1" i="1" smtClean="0">
                              <a:solidFill>
                                <a:srgbClr val="4C216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4C216D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ru-RU" altLang="ru-UA" sz="2400" b="1" i="1" dirty="0">
                  <a:solidFill>
                    <a:srgbClr val="4C216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2" name="Text Box 197">
                <a:extLst>
                  <a:ext uri="{FF2B5EF4-FFF2-40B4-BE49-F238E27FC236}">
                    <a16:creationId xmlns:a16="http://schemas.microsoft.com/office/drawing/2014/main" id="{619E2C9E-3FD6-504E-E6AC-85DE42CF24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20900" y="3089275"/>
                <a:ext cx="609600" cy="5164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 Box 200">
                <a:extLst>
                  <a:ext uri="{FF2B5EF4-FFF2-40B4-BE49-F238E27FC236}">
                    <a16:creationId xmlns:a16="http://schemas.microsoft.com/office/drawing/2014/main" id="{8DDC56EC-4A48-B06D-F1CB-AC25D96EB4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58900" y="2555875"/>
                <a:ext cx="609600" cy="5164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</m:acc>
                    </m:oMath>
                  </m:oMathPara>
                </a14:m>
                <a:endParaRPr lang="ru-RU" altLang="ru-UA" sz="2400" b="1" i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5" name="Text Box 200">
                <a:extLst>
                  <a:ext uri="{FF2B5EF4-FFF2-40B4-BE49-F238E27FC236}">
                    <a16:creationId xmlns:a16="http://schemas.microsoft.com/office/drawing/2014/main" id="{8DDC56EC-4A48-B06D-F1CB-AC25D96EB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8900" y="2555875"/>
                <a:ext cx="609600" cy="5164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 Box 203">
                <a:extLst>
                  <a:ext uri="{FF2B5EF4-FFF2-40B4-BE49-F238E27FC236}">
                    <a16:creationId xmlns:a16="http://schemas.microsoft.com/office/drawing/2014/main" id="{BA92A090-8789-DAAE-3DB1-E7F3EDD81F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0656" y="1535112"/>
                <a:ext cx="609600" cy="5171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</m:acc>
                    </m:oMath>
                  </m:oMathPara>
                </a14:m>
                <a:endParaRPr lang="ru-RU" altLang="ru-UA" sz="2400" b="1" i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Text Box 203">
                <a:extLst>
                  <a:ext uri="{FF2B5EF4-FFF2-40B4-BE49-F238E27FC236}">
                    <a16:creationId xmlns:a16="http://schemas.microsoft.com/office/drawing/2014/main" id="{BA92A090-8789-DAAE-3DB1-E7F3EDD81F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0656" y="1535112"/>
                <a:ext cx="609600" cy="51712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 Box 205">
            <a:extLst>
              <a:ext uri="{FF2B5EF4-FFF2-40B4-BE49-F238E27FC236}">
                <a16:creationId xmlns:a16="http://schemas.microsoft.com/office/drawing/2014/main" id="{346C6E8B-D924-3454-A195-3C5602FA5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049838"/>
            <a:ext cx="65151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Запам’ятай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</a:t>
            </a:r>
            <a:r>
              <a:rPr lang="ru-RU" alt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вектори</a:t>
            </a:r>
            <a:r>
              <a:rPr lang="ru-RU" alt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називаються</a:t>
            </a:r>
            <a:r>
              <a:rPr lang="ru-RU" alt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перпендикулярними</a:t>
            </a:r>
            <a:r>
              <a:rPr lang="ru-RU" alt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alt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кут </a:t>
            </a:r>
            <a:r>
              <a:rPr lang="ru-RU" alt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alt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ними </a:t>
            </a:r>
            <a:r>
              <a:rPr lang="ru-RU" alt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дорівнює</a:t>
            </a:r>
            <a:r>
              <a:rPr lang="ru-RU" alt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</a:t>
            </a:r>
            <a:r>
              <a:rPr lang="ru-RU" altLang="ru-UA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alt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91" name="Group 206">
            <a:extLst>
              <a:ext uri="{FF2B5EF4-FFF2-40B4-BE49-F238E27FC236}">
                <a16:creationId xmlns:a16="http://schemas.microsoft.com/office/drawing/2014/main" id="{0A9C66C4-DFC7-85EF-F2D9-C0C76FF6B2F4}"/>
              </a:ext>
            </a:extLst>
          </p:cNvPr>
          <p:cNvGrpSpPr>
            <a:grpSpLocks/>
          </p:cNvGrpSpPr>
          <p:nvPr/>
        </p:nvGrpSpPr>
        <p:grpSpPr bwMode="auto">
          <a:xfrm>
            <a:off x="1790700" y="5910264"/>
            <a:ext cx="939800" cy="523242"/>
            <a:chOff x="3888" y="2976"/>
            <a:chExt cx="816" cy="441"/>
          </a:xfrm>
        </p:grpSpPr>
        <p:grpSp>
          <p:nvGrpSpPr>
            <p:cNvPr id="92" name="Group 207">
              <a:extLst>
                <a:ext uri="{FF2B5EF4-FFF2-40B4-BE49-F238E27FC236}">
                  <a16:creationId xmlns:a16="http://schemas.microsoft.com/office/drawing/2014/main" id="{0EC63956-61E8-1473-14E3-7CF88DEA84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2976"/>
              <a:ext cx="384" cy="441"/>
              <a:chOff x="816" y="3582"/>
              <a:chExt cx="384" cy="441"/>
            </a:xfrm>
          </p:grpSpPr>
          <p:sp>
            <p:nvSpPr>
              <p:cNvPr id="98" name="Text Box 208">
                <a:extLst>
                  <a:ext uri="{FF2B5EF4-FFF2-40B4-BE49-F238E27FC236}">
                    <a16:creationId xmlns:a16="http://schemas.microsoft.com/office/drawing/2014/main" id="{EC718638-3562-4B65-00BC-3620FE78F7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6" y="3582"/>
                <a:ext cx="384" cy="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ru-UA" sz="2800" b="1" i="1">
                    <a:solidFill>
                      <a:srgbClr val="3333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b</a:t>
                </a:r>
                <a:endParaRPr lang="ru-RU" altLang="ru-UA" sz="2800" b="1" i="1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9" name="Freeform 209">
                <a:extLst>
                  <a:ext uri="{FF2B5EF4-FFF2-40B4-BE49-F238E27FC236}">
                    <a16:creationId xmlns:a16="http://schemas.microsoft.com/office/drawing/2014/main" id="{23610EB5-D782-2C7D-4759-A9FA093A51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2" y="3676"/>
                <a:ext cx="194" cy="2"/>
              </a:xfrm>
              <a:custGeom>
                <a:avLst/>
                <a:gdLst>
                  <a:gd name="T0" fmla="*/ 0 w 194"/>
                  <a:gd name="T1" fmla="*/ 0 h 2"/>
                  <a:gd name="T2" fmla="*/ 194 w 194"/>
                  <a:gd name="T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4" h="2">
                    <a:moveTo>
                      <a:pt x="0" y="0"/>
                    </a:moveTo>
                    <a:lnTo>
                      <a:pt x="194" y="2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UA" sz="1200"/>
              </a:p>
            </p:txBody>
          </p:sp>
        </p:grpSp>
        <p:grpSp>
          <p:nvGrpSpPr>
            <p:cNvPr id="93" name="Group 210">
              <a:extLst>
                <a:ext uri="{FF2B5EF4-FFF2-40B4-BE49-F238E27FC236}">
                  <a16:creationId xmlns:a16="http://schemas.microsoft.com/office/drawing/2014/main" id="{4A3E657A-6FCE-0F37-9182-5702019AD4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0" y="2976"/>
              <a:ext cx="384" cy="441"/>
              <a:chOff x="1152" y="3582"/>
              <a:chExt cx="384" cy="441"/>
            </a:xfrm>
          </p:grpSpPr>
          <p:sp>
            <p:nvSpPr>
              <p:cNvPr id="96" name="Text Box 211">
                <a:extLst>
                  <a:ext uri="{FF2B5EF4-FFF2-40B4-BE49-F238E27FC236}">
                    <a16:creationId xmlns:a16="http://schemas.microsoft.com/office/drawing/2014/main" id="{2C5A8954-04C2-9057-92E9-CBD42F9293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2" y="3582"/>
                <a:ext cx="384" cy="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ru-UA" sz="2800" b="1" i="1" dirty="0">
                    <a:solidFill>
                      <a:srgbClr val="3333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c</a:t>
                </a:r>
                <a:r>
                  <a:rPr lang="ru-RU" altLang="ru-UA" sz="2800" b="1" i="1" dirty="0">
                    <a:solidFill>
                      <a:srgbClr val="3333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97" name="Freeform 212">
                <a:extLst>
                  <a:ext uri="{FF2B5EF4-FFF2-40B4-BE49-F238E27FC236}">
                    <a16:creationId xmlns:a16="http://schemas.microsoft.com/office/drawing/2014/main" id="{3E24BA91-C0CE-77BB-CA47-EB4402BCFA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2" y="3666"/>
                <a:ext cx="194" cy="1"/>
              </a:xfrm>
              <a:custGeom>
                <a:avLst/>
                <a:gdLst>
                  <a:gd name="T0" fmla="*/ 0 w 194"/>
                  <a:gd name="T1" fmla="*/ 0 h 1"/>
                  <a:gd name="T2" fmla="*/ 194 w 194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4" h="1">
                    <a:moveTo>
                      <a:pt x="0" y="0"/>
                    </a:moveTo>
                    <a:lnTo>
                      <a:pt x="194" y="0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UA" sz="1200"/>
              </a:p>
            </p:txBody>
          </p:sp>
        </p:grpSp>
        <p:sp>
          <p:nvSpPr>
            <p:cNvPr id="94" name="AutoShape 213">
              <a:extLst>
                <a:ext uri="{FF2B5EF4-FFF2-40B4-BE49-F238E27FC236}">
                  <a16:creationId xmlns:a16="http://schemas.microsoft.com/office/drawing/2014/main" id="{6440464A-6C6C-2F0C-0D9B-994EBD6EB34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176" y="3072"/>
              <a:ext cx="26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33CC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95" name="Rectangle 214">
              <a:extLst>
                <a:ext uri="{FF2B5EF4-FFF2-40B4-BE49-F238E27FC236}">
                  <a16:creationId xmlns:a16="http://schemas.microsoft.com/office/drawing/2014/main" id="{604EA7BF-9D45-2CD2-447F-70B197BF10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3049"/>
              <a:ext cx="175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33CC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UA" sz="2400" dirty="0">
                  <a:solidFill>
                    <a:srgbClr val="0033CC"/>
                  </a:solidFill>
                  <a:latin typeface="Symbol" panose="05050102010706020507" pitchFamily="18" charset="2"/>
                </a:rPr>
                <a:t>^</a:t>
              </a:r>
              <a:endParaRPr lang="ru-RU" altLang="ru-UA" sz="1200" dirty="0">
                <a:solidFill>
                  <a:srgbClr val="0033CC"/>
                </a:solidFill>
              </a:endParaRPr>
            </a:p>
          </p:txBody>
        </p:sp>
      </p:grpSp>
      <p:grpSp>
        <p:nvGrpSpPr>
          <p:cNvPr id="100" name="Group 215">
            <a:extLst>
              <a:ext uri="{FF2B5EF4-FFF2-40B4-BE49-F238E27FC236}">
                <a16:creationId xmlns:a16="http://schemas.microsoft.com/office/drawing/2014/main" id="{CE9FCE2E-553E-D184-0EED-489C6147409E}"/>
              </a:ext>
            </a:extLst>
          </p:cNvPr>
          <p:cNvGrpSpPr>
            <a:grpSpLocks/>
          </p:cNvGrpSpPr>
          <p:nvPr/>
        </p:nvGrpSpPr>
        <p:grpSpPr bwMode="auto">
          <a:xfrm>
            <a:off x="3575050" y="5911947"/>
            <a:ext cx="939800" cy="523242"/>
            <a:chOff x="3888" y="2976"/>
            <a:chExt cx="816" cy="441"/>
          </a:xfrm>
        </p:grpSpPr>
        <p:grpSp>
          <p:nvGrpSpPr>
            <p:cNvPr id="101" name="Group 216">
              <a:extLst>
                <a:ext uri="{FF2B5EF4-FFF2-40B4-BE49-F238E27FC236}">
                  <a16:creationId xmlns:a16="http://schemas.microsoft.com/office/drawing/2014/main" id="{029CFA27-7F7A-F75A-B6BC-EB720A75FF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2976"/>
              <a:ext cx="384" cy="441"/>
              <a:chOff x="816" y="3582"/>
              <a:chExt cx="384" cy="441"/>
            </a:xfrm>
          </p:grpSpPr>
          <p:sp>
            <p:nvSpPr>
              <p:cNvPr id="107" name="Text Box 217">
                <a:extLst>
                  <a:ext uri="{FF2B5EF4-FFF2-40B4-BE49-F238E27FC236}">
                    <a16:creationId xmlns:a16="http://schemas.microsoft.com/office/drawing/2014/main" id="{A4CB3593-4223-2745-76B2-65A3D25EB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6" y="3582"/>
                <a:ext cx="384" cy="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ru-UA" sz="2800" b="1" i="1">
                    <a:solidFill>
                      <a:srgbClr val="3333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b</a:t>
                </a:r>
                <a:endParaRPr lang="ru-RU" altLang="ru-UA" sz="2800" b="1" i="1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8" name="Freeform 218">
                <a:extLst>
                  <a:ext uri="{FF2B5EF4-FFF2-40B4-BE49-F238E27FC236}">
                    <a16:creationId xmlns:a16="http://schemas.microsoft.com/office/drawing/2014/main" id="{445B3A79-0C94-0F71-F16F-4A0ABEAC14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2" y="3676"/>
                <a:ext cx="194" cy="2"/>
              </a:xfrm>
              <a:custGeom>
                <a:avLst/>
                <a:gdLst>
                  <a:gd name="T0" fmla="*/ 0 w 194"/>
                  <a:gd name="T1" fmla="*/ 0 h 2"/>
                  <a:gd name="T2" fmla="*/ 194 w 194"/>
                  <a:gd name="T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4" h="2">
                    <a:moveTo>
                      <a:pt x="0" y="0"/>
                    </a:moveTo>
                    <a:lnTo>
                      <a:pt x="194" y="2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UA" sz="1200"/>
              </a:p>
            </p:txBody>
          </p:sp>
        </p:grpSp>
        <p:grpSp>
          <p:nvGrpSpPr>
            <p:cNvPr id="102" name="Group 219">
              <a:extLst>
                <a:ext uri="{FF2B5EF4-FFF2-40B4-BE49-F238E27FC236}">
                  <a16:creationId xmlns:a16="http://schemas.microsoft.com/office/drawing/2014/main" id="{6040E99E-1894-AD8F-FE70-C12D834355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0" y="2976"/>
              <a:ext cx="384" cy="441"/>
              <a:chOff x="1152" y="3582"/>
              <a:chExt cx="384" cy="441"/>
            </a:xfrm>
          </p:grpSpPr>
          <p:sp>
            <p:nvSpPr>
              <p:cNvPr id="105" name="Text Box 220">
                <a:extLst>
                  <a:ext uri="{FF2B5EF4-FFF2-40B4-BE49-F238E27FC236}">
                    <a16:creationId xmlns:a16="http://schemas.microsoft.com/office/drawing/2014/main" id="{91F068BC-4FAD-1644-B61F-8C96C00FC3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2" y="3582"/>
                <a:ext cx="384" cy="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ru-UA" sz="2800" b="1" i="1">
                    <a:solidFill>
                      <a:srgbClr val="3333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d</a:t>
                </a:r>
                <a:r>
                  <a:rPr lang="ru-RU" altLang="ru-UA" sz="2800" b="1" i="1">
                    <a:solidFill>
                      <a:srgbClr val="3333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106" name="Freeform 221">
                <a:extLst>
                  <a:ext uri="{FF2B5EF4-FFF2-40B4-BE49-F238E27FC236}">
                    <a16:creationId xmlns:a16="http://schemas.microsoft.com/office/drawing/2014/main" id="{2DDFAA25-CB59-5421-6546-37E3D9F943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2" y="3666"/>
                <a:ext cx="194" cy="1"/>
              </a:xfrm>
              <a:custGeom>
                <a:avLst/>
                <a:gdLst>
                  <a:gd name="T0" fmla="*/ 0 w 194"/>
                  <a:gd name="T1" fmla="*/ 0 h 1"/>
                  <a:gd name="T2" fmla="*/ 194 w 194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4" h="1">
                    <a:moveTo>
                      <a:pt x="0" y="0"/>
                    </a:moveTo>
                    <a:lnTo>
                      <a:pt x="194" y="0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UA" sz="1200"/>
              </a:p>
            </p:txBody>
          </p:sp>
        </p:grpSp>
        <p:sp>
          <p:nvSpPr>
            <p:cNvPr id="103" name="AutoShape 222">
              <a:extLst>
                <a:ext uri="{FF2B5EF4-FFF2-40B4-BE49-F238E27FC236}">
                  <a16:creationId xmlns:a16="http://schemas.microsoft.com/office/drawing/2014/main" id="{C98B847D-297D-5226-8E70-998A3F404CA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176" y="3072"/>
              <a:ext cx="26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33CC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104" name="Rectangle 223">
              <a:extLst>
                <a:ext uri="{FF2B5EF4-FFF2-40B4-BE49-F238E27FC236}">
                  <a16:creationId xmlns:a16="http://schemas.microsoft.com/office/drawing/2014/main" id="{1F428210-D160-A02C-4F4A-841CF76407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3049"/>
              <a:ext cx="175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33CC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UA" sz="2400">
                  <a:solidFill>
                    <a:srgbClr val="0033CC"/>
                  </a:solidFill>
                  <a:latin typeface="Symbol" panose="05050102010706020507" pitchFamily="18" charset="2"/>
                </a:rPr>
                <a:t>^</a:t>
              </a:r>
              <a:endParaRPr lang="ru-RU" altLang="ru-UA" sz="1200">
                <a:solidFill>
                  <a:srgbClr val="0033CC"/>
                </a:solidFill>
              </a:endParaRPr>
            </a:p>
          </p:txBody>
        </p:sp>
      </p:grpSp>
      <p:grpSp>
        <p:nvGrpSpPr>
          <p:cNvPr id="109" name="Group 224">
            <a:extLst>
              <a:ext uri="{FF2B5EF4-FFF2-40B4-BE49-F238E27FC236}">
                <a16:creationId xmlns:a16="http://schemas.microsoft.com/office/drawing/2014/main" id="{B3FA181C-A387-D2F5-833A-010E1B9A062B}"/>
              </a:ext>
            </a:extLst>
          </p:cNvPr>
          <p:cNvGrpSpPr>
            <a:grpSpLocks/>
          </p:cNvGrpSpPr>
          <p:nvPr/>
        </p:nvGrpSpPr>
        <p:grpSpPr bwMode="auto">
          <a:xfrm>
            <a:off x="5270500" y="5912474"/>
            <a:ext cx="939800" cy="523242"/>
            <a:chOff x="3888" y="2976"/>
            <a:chExt cx="816" cy="441"/>
          </a:xfrm>
        </p:grpSpPr>
        <p:grpSp>
          <p:nvGrpSpPr>
            <p:cNvPr id="110" name="Group 225">
              <a:extLst>
                <a:ext uri="{FF2B5EF4-FFF2-40B4-BE49-F238E27FC236}">
                  <a16:creationId xmlns:a16="http://schemas.microsoft.com/office/drawing/2014/main" id="{FFDD05E7-B17A-0064-7806-76D6D899A5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2976"/>
              <a:ext cx="384" cy="441"/>
              <a:chOff x="816" y="3582"/>
              <a:chExt cx="384" cy="441"/>
            </a:xfrm>
          </p:grpSpPr>
          <p:sp>
            <p:nvSpPr>
              <p:cNvPr id="116" name="Text Box 226">
                <a:extLst>
                  <a:ext uri="{FF2B5EF4-FFF2-40B4-BE49-F238E27FC236}">
                    <a16:creationId xmlns:a16="http://schemas.microsoft.com/office/drawing/2014/main" id="{FF1CAA8E-5E4B-0924-5C69-EE50DF720F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6" y="3582"/>
                <a:ext cx="384" cy="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ru-UA" sz="2800" b="1" i="1">
                    <a:solidFill>
                      <a:srgbClr val="3333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b</a:t>
                </a:r>
                <a:endParaRPr lang="ru-RU" altLang="ru-UA" sz="2800" b="1" i="1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7" name="Freeform 227">
                <a:extLst>
                  <a:ext uri="{FF2B5EF4-FFF2-40B4-BE49-F238E27FC236}">
                    <a16:creationId xmlns:a16="http://schemas.microsoft.com/office/drawing/2014/main" id="{9795D5C5-998F-A867-67BD-88513D731D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2" y="3676"/>
                <a:ext cx="194" cy="2"/>
              </a:xfrm>
              <a:custGeom>
                <a:avLst/>
                <a:gdLst>
                  <a:gd name="T0" fmla="*/ 0 w 194"/>
                  <a:gd name="T1" fmla="*/ 0 h 2"/>
                  <a:gd name="T2" fmla="*/ 194 w 194"/>
                  <a:gd name="T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4" h="2">
                    <a:moveTo>
                      <a:pt x="0" y="0"/>
                    </a:moveTo>
                    <a:lnTo>
                      <a:pt x="194" y="2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UA" sz="1200"/>
              </a:p>
            </p:txBody>
          </p:sp>
        </p:grpSp>
        <p:grpSp>
          <p:nvGrpSpPr>
            <p:cNvPr id="111" name="Group 228">
              <a:extLst>
                <a:ext uri="{FF2B5EF4-FFF2-40B4-BE49-F238E27FC236}">
                  <a16:creationId xmlns:a16="http://schemas.microsoft.com/office/drawing/2014/main" id="{8657C518-AD38-CDFB-2B9E-239B3940D4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0" y="2976"/>
              <a:ext cx="384" cy="441"/>
              <a:chOff x="1152" y="3582"/>
              <a:chExt cx="384" cy="441"/>
            </a:xfrm>
          </p:grpSpPr>
          <p:sp>
            <p:nvSpPr>
              <p:cNvPr id="114" name="Text Box 229">
                <a:extLst>
                  <a:ext uri="{FF2B5EF4-FFF2-40B4-BE49-F238E27FC236}">
                    <a16:creationId xmlns:a16="http://schemas.microsoft.com/office/drawing/2014/main" id="{2E9B2BFF-5537-92C9-AB70-37BCF21C53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2" y="3582"/>
                <a:ext cx="384" cy="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ru-UA" sz="2800" b="1" i="1">
                    <a:solidFill>
                      <a:srgbClr val="3333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f</a:t>
                </a:r>
                <a:r>
                  <a:rPr lang="ru-RU" altLang="ru-UA" sz="2800" b="1" i="1">
                    <a:solidFill>
                      <a:srgbClr val="3333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115" name="Freeform 230">
                <a:extLst>
                  <a:ext uri="{FF2B5EF4-FFF2-40B4-BE49-F238E27FC236}">
                    <a16:creationId xmlns:a16="http://schemas.microsoft.com/office/drawing/2014/main" id="{7294AC73-30D1-27CD-D0B4-872FC1D1FB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2" y="3666"/>
                <a:ext cx="194" cy="1"/>
              </a:xfrm>
              <a:custGeom>
                <a:avLst/>
                <a:gdLst>
                  <a:gd name="T0" fmla="*/ 0 w 194"/>
                  <a:gd name="T1" fmla="*/ 0 h 1"/>
                  <a:gd name="T2" fmla="*/ 194 w 194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4" h="1">
                    <a:moveTo>
                      <a:pt x="0" y="0"/>
                    </a:moveTo>
                    <a:lnTo>
                      <a:pt x="194" y="0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UA" sz="1200"/>
              </a:p>
            </p:txBody>
          </p:sp>
        </p:grpSp>
        <p:sp>
          <p:nvSpPr>
            <p:cNvPr id="112" name="AutoShape 231">
              <a:extLst>
                <a:ext uri="{FF2B5EF4-FFF2-40B4-BE49-F238E27FC236}">
                  <a16:creationId xmlns:a16="http://schemas.microsoft.com/office/drawing/2014/main" id="{CAB4A465-4522-C7DE-A227-B1134306D07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176" y="3072"/>
              <a:ext cx="26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33CC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113" name="Rectangle 232">
              <a:extLst>
                <a:ext uri="{FF2B5EF4-FFF2-40B4-BE49-F238E27FC236}">
                  <a16:creationId xmlns:a16="http://schemas.microsoft.com/office/drawing/2014/main" id="{DBD7D577-B4E8-CCCE-A6BC-F69AC39ACC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3049"/>
              <a:ext cx="175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33CC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UA" sz="2400">
                  <a:solidFill>
                    <a:srgbClr val="0033CC"/>
                  </a:solidFill>
                  <a:latin typeface="Symbol" panose="05050102010706020507" pitchFamily="18" charset="2"/>
                </a:rPr>
                <a:t>^</a:t>
              </a:r>
              <a:endParaRPr lang="ru-RU" altLang="ru-UA" sz="1200">
                <a:solidFill>
                  <a:srgbClr val="0033CC"/>
                </a:solidFill>
              </a:endParaRPr>
            </a:p>
          </p:txBody>
        </p:sp>
      </p:grpSp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39D3A1E8-586E-B21B-41F8-A0F2CFC3617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2346" y="246476"/>
            <a:ext cx="937029" cy="923512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8183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-0.03125 0.04375 L -0.04843 0.11551 " pathEditMode="relative" rAng="0" ptsTypes="AAA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2" y="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-0.07708 -0.01111 L -0.11718 -0.03032 " pathEditMode="relative" rAng="0" ptsTypes="AAA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9" y="-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602 L -0.09583 -0.00602 L -0.21458 0.0007 " pathEditMode="relative" rAng="0" ptsTypes="AAA">
                                      <p:cBhvr>
                                        <p:cTn id="2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16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.00417 L -0.19909 -0.01204 L -0.35339 0.00023 " pathEditMode="relative" rAng="0" ptsTypes="AAA">
                                      <p:cBhvr>
                                        <p:cTn id="3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69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72" grpId="0"/>
      <p:bldP spid="73" grpId="0"/>
      <p:bldP spid="75" grpId="0"/>
      <p:bldP spid="77" grpId="0"/>
      <p:bldP spid="9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1280</TotalTime>
  <Words>1385</Words>
  <Application>Microsoft Office PowerPoint</Application>
  <PresentationFormat>Широкоэкранный</PresentationFormat>
  <Paragraphs>196</Paragraphs>
  <Slides>16</Slides>
  <Notes>0</Notes>
  <HiddenSlides>1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9" baseType="lpstr">
      <vt:lpstr>Arial</vt:lpstr>
      <vt:lpstr>Bookman Old Style</vt:lpstr>
      <vt:lpstr>Calibri</vt:lpstr>
      <vt:lpstr>Calibri Light</vt:lpstr>
      <vt:lpstr>Cambria Math</vt:lpstr>
      <vt:lpstr>Comic Sans MS</vt:lpstr>
      <vt:lpstr>Monotype Corsiva</vt:lpstr>
      <vt:lpstr>Symbol</vt:lpstr>
      <vt:lpstr>Times New Roman</vt:lpstr>
      <vt:lpstr>Wingdings</vt:lpstr>
      <vt:lpstr>Тема Office</vt:lpstr>
      <vt:lpstr>Формула</vt:lpstr>
      <vt:lpstr>Microsoft Equation 3.0</vt:lpstr>
      <vt:lpstr>Презентация PowerPoint</vt:lpstr>
      <vt:lpstr>Презентация PowerPoint</vt:lpstr>
      <vt:lpstr>Презентация PowerPoint</vt:lpstr>
      <vt:lpstr>Презентация PowerPoint</vt:lpstr>
      <vt:lpstr>Скалярний добуток двох векторів</vt:lpstr>
      <vt:lpstr>Скалярний добуток двох векторів</vt:lpstr>
      <vt:lpstr>Кут між векторами</vt:lpstr>
      <vt:lpstr>Скалярний добуток двох векторів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Виміряй свої бажання,  зважуй свої думки,  перелічи свої слова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Надежда</dc:creator>
  <cp:lastModifiedBy>Надежда</cp:lastModifiedBy>
  <cp:revision>38</cp:revision>
  <dcterms:created xsi:type="dcterms:W3CDTF">2025-03-28T17:56:57Z</dcterms:created>
  <dcterms:modified xsi:type="dcterms:W3CDTF">2025-07-13T22:30:14Z</dcterms:modified>
</cp:coreProperties>
</file>