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2" r:id="rId6"/>
    <p:sldId id="271" r:id="rId7"/>
    <p:sldId id="273" r:id="rId8"/>
    <p:sldId id="274" r:id="rId9"/>
    <p:sldId id="280" r:id="rId10"/>
    <p:sldId id="260" r:id="rId11"/>
    <p:sldId id="279" r:id="rId12"/>
    <p:sldId id="277" r:id="rId13"/>
    <p:sldId id="261" r:id="rId14"/>
    <p:sldId id="278" r:id="rId15"/>
    <p:sldId id="281" r:id="rId16"/>
    <p:sldId id="269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332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2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5AF6-D69F-468D-BFD5-F72A3B10C6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E451E06A-9E5D-4F50-A8D4-A2687BD1ED4B}">
      <dgm:prSet phldrT="[Текст]" custT="1"/>
      <dgm:spPr/>
      <dgm:t>
        <a:bodyPr/>
        <a:lstStyle/>
        <a:p>
          <a:r>
            <a:rPr lang="ru-RU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21693-DC60-4CCC-9DC6-094120D6E917}" type="par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4C066-B9EB-483D-BA02-676F9D8CA22F}" type="sib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54C41-A4C1-4903-872A-FA8B753479F6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передбачають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властивостей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множення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C5307-5E03-4F1A-8253-1EEE9E8CC7F7}" type="par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B02A4-50CD-4B6E-A7B8-1D7A0B883B83}" type="sib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E460B-BBF8-43E2-9C4D-5CDC1C5A9C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розглянути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множення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 та довести теорему про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добуток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45704-CCC3-4668-AF74-FDAE8ADFA7B1}" type="parTrans" cxnId="{6AB72C8A-2053-4987-942C-C9A40B4FB954}">
      <dgm:prSet/>
      <dgm:spPr/>
      <dgm:t>
        <a:bodyPr/>
        <a:lstStyle/>
        <a:p>
          <a:endParaRPr lang="ru-UA"/>
        </a:p>
      </dgm:t>
    </dgm:pt>
    <dgm:pt modelId="{FD6B2082-3142-4035-A226-01B718DDC6DD}" type="sibTrans" cxnId="{6AB72C8A-2053-4987-942C-C9A40B4FB954}">
      <dgm:prSet/>
      <dgm:spPr/>
      <dgm:t>
        <a:bodyPr/>
        <a:lstStyle/>
        <a:p>
          <a:endParaRPr lang="ru-UA"/>
        </a:p>
      </dgm:t>
    </dgm:pt>
    <dgm:pt modelId="{5AAFAE84-3712-4939-9DD9-B7799D3694FC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число;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C3923-5579-4A3F-81AD-C8DB88AF1FE1}" type="parTrans" cxnId="{705E46F8-504F-48D9-82F2-52DBAF8DCFE2}">
      <dgm:prSet/>
      <dgm:spPr/>
      <dgm:t>
        <a:bodyPr/>
        <a:lstStyle/>
        <a:p>
          <a:endParaRPr lang="ru-UA"/>
        </a:p>
      </dgm:t>
    </dgm:pt>
    <dgm:pt modelId="{D1C10616-302A-444B-92C6-4546226B797A}" type="sibTrans" cxnId="{705E46F8-504F-48D9-82F2-52DBAF8DCFE2}">
      <dgm:prSet/>
      <dgm:spPr/>
      <dgm:t>
        <a:bodyPr/>
        <a:lstStyle/>
        <a:p>
          <a:endParaRPr lang="ru-UA"/>
        </a:p>
      </dgm:t>
    </dgm:pt>
    <dgm:pt modelId="{D8670F3B-75E4-4F18-88D1-94A898B6CE6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умову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колінеарності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DBCB0-E143-4163-B02B-8D691C08880A}" type="parTrans" cxnId="{42290971-2DE7-4C68-AC86-6BD1CA3DEC17}">
      <dgm:prSet/>
      <dgm:spPr/>
      <dgm:t>
        <a:bodyPr/>
        <a:lstStyle/>
        <a:p>
          <a:endParaRPr lang="ru-UA"/>
        </a:p>
      </dgm:t>
    </dgm:pt>
    <dgm:pt modelId="{1CA4B681-81A8-432D-8A48-59DD82473D20}" type="sibTrans" cxnId="{42290971-2DE7-4C68-AC86-6BD1CA3DEC17}">
      <dgm:prSet/>
      <dgm:spPr/>
      <dgm:t>
        <a:bodyPr/>
        <a:lstStyle/>
        <a:p>
          <a:endParaRPr lang="ru-UA"/>
        </a:p>
      </dgm:t>
    </dgm:pt>
    <dgm:pt modelId="{9C459C2C-A771-4461-AA3D-824BD8E70600}" type="pres">
      <dgm:prSet presAssocID="{7D4A5AF6-D69F-468D-BFD5-F72A3B10C654}" presName="Name0" presStyleCnt="0">
        <dgm:presLayoutVars>
          <dgm:chMax val="7"/>
          <dgm:chPref val="7"/>
          <dgm:dir/>
        </dgm:presLayoutVars>
      </dgm:prSet>
      <dgm:spPr/>
    </dgm:pt>
    <dgm:pt modelId="{5FC933B9-ED01-4D78-A10F-8E605105D672}" type="pres">
      <dgm:prSet presAssocID="{7D4A5AF6-D69F-468D-BFD5-F72A3B10C654}" presName="Name1" presStyleCnt="0"/>
      <dgm:spPr/>
    </dgm:pt>
    <dgm:pt modelId="{CF8D99F8-4477-4054-8D35-5CBE11E1F543}" type="pres">
      <dgm:prSet presAssocID="{7D4A5AF6-D69F-468D-BFD5-F72A3B10C654}" presName="cycle" presStyleCnt="0"/>
      <dgm:spPr/>
    </dgm:pt>
    <dgm:pt modelId="{CE919853-F25F-4BE6-9F0F-364595EE6549}" type="pres">
      <dgm:prSet presAssocID="{7D4A5AF6-D69F-468D-BFD5-F72A3B10C654}" presName="srcNode" presStyleLbl="node1" presStyleIdx="0" presStyleCnt="5"/>
      <dgm:spPr/>
    </dgm:pt>
    <dgm:pt modelId="{00F9D3C9-EEA1-406E-B056-45A0ED1CAABB}" type="pres">
      <dgm:prSet presAssocID="{7D4A5AF6-D69F-468D-BFD5-F72A3B10C654}" presName="conn" presStyleLbl="parChTrans1D2" presStyleIdx="0" presStyleCnt="1"/>
      <dgm:spPr/>
    </dgm:pt>
    <dgm:pt modelId="{A0FC94F8-EF3B-477F-9166-A0E1864CCFC9}" type="pres">
      <dgm:prSet presAssocID="{7D4A5AF6-D69F-468D-BFD5-F72A3B10C654}" presName="extraNode" presStyleLbl="node1" presStyleIdx="0" presStyleCnt="5"/>
      <dgm:spPr/>
    </dgm:pt>
    <dgm:pt modelId="{66996895-D633-46C0-86A5-1B702DC75EFB}" type="pres">
      <dgm:prSet presAssocID="{7D4A5AF6-D69F-468D-BFD5-F72A3B10C654}" presName="dstNode" presStyleLbl="node1" presStyleIdx="0" presStyleCnt="5"/>
      <dgm:spPr/>
    </dgm:pt>
    <dgm:pt modelId="{B7579635-B43B-4E5D-A916-3B3FA0379D2D}" type="pres">
      <dgm:prSet presAssocID="{5AAFAE84-3712-4939-9DD9-B7799D3694FC}" presName="text_1" presStyleLbl="node1" presStyleIdx="0" presStyleCnt="5">
        <dgm:presLayoutVars>
          <dgm:bulletEnabled val="1"/>
        </dgm:presLayoutVars>
      </dgm:prSet>
      <dgm:spPr/>
    </dgm:pt>
    <dgm:pt modelId="{7558B872-D46B-4EAB-B44F-3B53022FA3BF}" type="pres">
      <dgm:prSet presAssocID="{5AAFAE84-3712-4939-9DD9-B7799D3694FC}" presName="accent_1" presStyleCnt="0"/>
      <dgm:spPr/>
    </dgm:pt>
    <dgm:pt modelId="{E4E8F305-EE7D-4738-AF62-F99E6CB209E0}" type="pres">
      <dgm:prSet presAssocID="{5AAFAE84-3712-4939-9DD9-B7799D3694FC}" presName="accentRepeatNode" presStyleLbl="solidFgAcc1" presStyleIdx="0" presStyleCnt="5"/>
      <dgm:spPr/>
    </dgm:pt>
    <dgm:pt modelId="{5271F505-C474-4336-AA47-1314795BD1D8}" type="pres">
      <dgm:prSet presAssocID="{C38E460B-BBF8-43E2-9C4D-5CDC1C5A9C79}" presName="text_2" presStyleLbl="node1" presStyleIdx="1" presStyleCnt="5">
        <dgm:presLayoutVars>
          <dgm:bulletEnabled val="1"/>
        </dgm:presLayoutVars>
      </dgm:prSet>
      <dgm:spPr/>
    </dgm:pt>
    <dgm:pt modelId="{2DAD536C-0708-4542-BF4D-9C29B38812C8}" type="pres">
      <dgm:prSet presAssocID="{C38E460B-BBF8-43E2-9C4D-5CDC1C5A9C79}" presName="accent_2" presStyleCnt="0"/>
      <dgm:spPr/>
    </dgm:pt>
    <dgm:pt modelId="{7D5CF6D1-3E78-40DF-A39C-7F3049731BC6}" type="pres">
      <dgm:prSet presAssocID="{C38E460B-BBF8-43E2-9C4D-5CDC1C5A9C79}" presName="accentRepeatNode" presStyleLbl="solidFgAcc1" presStyleIdx="1" presStyleCnt="5"/>
      <dgm:spPr/>
    </dgm:pt>
    <dgm:pt modelId="{00175640-50C3-45F1-81CA-88A0375AAD84}" type="pres">
      <dgm:prSet presAssocID="{D8670F3B-75E4-4F18-88D1-94A898B6CE6F}" presName="text_3" presStyleLbl="node1" presStyleIdx="2" presStyleCnt="5">
        <dgm:presLayoutVars>
          <dgm:bulletEnabled val="1"/>
        </dgm:presLayoutVars>
      </dgm:prSet>
      <dgm:spPr/>
    </dgm:pt>
    <dgm:pt modelId="{B91423DA-7833-4CD4-A0F8-B09C421F7CE7}" type="pres">
      <dgm:prSet presAssocID="{D8670F3B-75E4-4F18-88D1-94A898B6CE6F}" presName="accent_3" presStyleCnt="0"/>
      <dgm:spPr/>
    </dgm:pt>
    <dgm:pt modelId="{B7DB1485-5387-4F18-9D4D-DED150FA6DB0}" type="pres">
      <dgm:prSet presAssocID="{D8670F3B-75E4-4F18-88D1-94A898B6CE6F}" presName="accentRepeatNode" presStyleLbl="solidFgAcc1" presStyleIdx="2" presStyleCnt="5"/>
      <dgm:spPr/>
    </dgm:pt>
    <dgm:pt modelId="{88D4EA80-AA20-468F-9FA5-2CB2DAFB88DB}" type="pres">
      <dgm:prSet presAssocID="{E5E54C41-A4C1-4903-872A-FA8B753479F6}" presName="text_4" presStyleLbl="node1" presStyleIdx="3" presStyleCnt="5">
        <dgm:presLayoutVars>
          <dgm:bulletEnabled val="1"/>
        </dgm:presLayoutVars>
      </dgm:prSet>
      <dgm:spPr/>
    </dgm:pt>
    <dgm:pt modelId="{17D1BDE1-0812-4753-85BE-6B748E5448D8}" type="pres">
      <dgm:prSet presAssocID="{E5E54C41-A4C1-4903-872A-FA8B753479F6}" presName="accent_4" presStyleCnt="0"/>
      <dgm:spPr/>
    </dgm:pt>
    <dgm:pt modelId="{B8550205-1D91-4D08-9788-40B1EEABA214}" type="pres">
      <dgm:prSet presAssocID="{E5E54C41-A4C1-4903-872A-FA8B753479F6}" presName="accentRepeatNode" presStyleLbl="solidFgAcc1" presStyleIdx="3" presStyleCnt="5"/>
      <dgm:spPr/>
    </dgm:pt>
    <dgm:pt modelId="{85AC9593-9DD3-448D-A7F7-BA119A0DB02E}" type="pres">
      <dgm:prSet presAssocID="{E451E06A-9E5D-4F50-A8D4-A2687BD1ED4B}" presName="text_5" presStyleLbl="node1" presStyleIdx="4" presStyleCnt="5">
        <dgm:presLayoutVars>
          <dgm:bulletEnabled val="1"/>
        </dgm:presLayoutVars>
      </dgm:prSet>
      <dgm:spPr/>
    </dgm:pt>
    <dgm:pt modelId="{2E26C634-FB4F-4990-8955-C1D238666D4C}" type="pres">
      <dgm:prSet presAssocID="{E451E06A-9E5D-4F50-A8D4-A2687BD1ED4B}" presName="accent_5" presStyleCnt="0"/>
      <dgm:spPr/>
    </dgm:pt>
    <dgm:pt modelId="{9F8203ED-2C81-4563-9E2F-FE6778B6F6B6}" type="pres">
      <dgm:prSet presAssocID="{E451E06A-9E5D-4F50-A8D4-A2687BD1ED4B}" presName="accentRepeatNode" presStyleLbl="solidFgAcc1" presStyleIdx="4" presStyleCnt="5"/>
      <dgm:spPr/>
    </dgm:pt>
  </dgm:ptLst>
  <dgm:cxnLst>
    <dgm:cxn modelId="{1EA5033E-2EB4-4CE3-A94F-537B6541E6BA}" type="presOf" srcId="{E451E06A-9E5D-4F50-A8D4-A2687BD1ED4B}" destId="{85AC9593-9DD3-448D-A7F7-BA119A0DB02E}" srcOrd="0" destOrd="0" presId="urn:microsoft.com/office/officeart/2008/layout/VerticalCurvedList"/>
    <dgm:cxn modelId="{42290971-2DE7-4C68-AC86-6BD1CA3DEC17}" srcId="{7D4A5AF6-D69F-468D-BFD5-F72A3B10C654}" destId="{D8670F3B-75E4-4F18-88D1-94A898B6CE6F}" srcOrd="2" destOrd="0" parTransId="{117DBCB0-E143-4163-B02B-8D691C08880A}" sibTransId="{1CA4B681-81A8-432D-8A48-59DD82473D20}"/>
    <dgm:cxn modelId="{10D78A76-DD1F-4DCB-980C-48B4859FB0DE}" type="presOf" srcId="{C38E460B-BBF8-43E2-9C4D-5CDC1C5A9C79}" destId="{5271F505-C474-4336-AA47-1314795BD1D8}" srcOrd="0" destOrd="0" presId="urn:microsoft.com/office/officeart/2008/layout/VerticalCurvedList"/>
    <dgm:cxn modelId="{ABF69058-0CF2-4693-9F70-5573C29F959C}" type="presOf" srcId="{E5E54C41-A4C1-4903-872A-FA8B753479F6}" destId="{88D4EA80-AA20-468F-9FA5-2CB2DAFB88DB}" srcOrd="0" destOrd="0" presId="urn:microsoft.com/office/officeart/2008/layout/VerticalCurvedList"/>
    <dgm:cxn modelId="{A716AB7F-D90D-40D3-B252-70EDA706EBC2}" type="presOf" srcId="{D8670F3B-75E4-4F18-88D1-94A898B6CE6F}" destId="{00175640-50C3-45F1-81CA-88A0375AAD84}" srcOrd="0" destOrd="0" presId="urn:microsoft.com/office/officeart/2008/layout/VerticalCurvedList"/>
    <dgm:cxn modelId="{6AB72C8A-2053-4987-942C-C9A40B4FB954}" srcId="{7D4A5AF6-D69F-468D-BFD5-F72A3B10C654}" destId="{C38E460B-BBF8-43E2-9C4D-5CDC1C5A9C79}" srcOrd="1" destOrd="0" parTransId="{C0E45704-CCC3-4668-AF74-FDAE8ADFA7B1}" sibTransId="{FD6B2082-3142-4035-A226-01B718DDC6DD}"/>
    <dgm:cxn modelId="{ED6E2292-D331-477B-8623-0F9D29487E5E}" type="presOf" srcId="{5AAFAE84-3712-4939-9DD9-B7799D3694FC}" destId="{B7579635-B43B-4E5D-A916-3B3FA0379D2D}" srcOrd="0" destOrd="0" presId="urn:microsoft.com/office/officeart/2008/layout/VerticalCurvedList"/>
    <dgm:cxn modelId="{54A67898-FBFE-439C-AAF6-CB67A8EA03FD}" srcId="{7D4A5AF6-D69F-468D-BFD5-F72A3B10C654}" destId="{E451E06A-9E5D-4F50-A8D4-A2687BD1ED4B}" srcOrd="4" destOrd="0" parTransId="{74521693-DC60-4CCC-9DC6-094120D6E917}" sibTransId="{04D4C066-B9EB-483D-BA02-676F9D8CA22F}"/>
    <dgm:cxn modelId="{CEF3D7AD-2FEA-44DD-A139-6E257D83E801}" srcId="{7D4A5AF6-D69F-468D-BFD5-F72A3B10C654}" destId="{E5E54C41-A4C1-4903-872A-FA8B753479F6}" srcOrd="3" destOrd="0" parTransId="{BDFC5307-5E03-4F1A-8253-1EEE9E8CC7F7}" sibTransId="{3BDB02A4-50CD-4B6E-A7B8-1D7A0B883B83}"/>
    <dgm:cxn modelId="{8EA114E4-D0A8-4630-B009-A250F0A5B210}" type="presOf" srcId="{D1C10616-302A-444B-92C6-4546226B797A}" destId="{00F9D3C9-EEA1-406E-B056-45A0ED1CAABB}" srcOrd="0" destOrd="0" presId="urn:microsoft.com/office/officeart/2008/layout/VerticalCurvedList"/>
    <dgm:cxn modelId="{1FBC19F8-D1CD-4C9B-9D12-C9772017EEF5}" type="presOf" srcId="{7D4A5AF6-D69F-468D-BFD5-F72A3B10C654}" destId="{9C459C2C-A771-4461-AA3D-824BD8E70600}" srcOrd="0" destOrd="0" presId="urn:microsoft.com/office/officeart/2008/layout/VerticalCurvedList"/>
    <dgm:cxn modelId="{705E46F8-504F-48D9-82F2-52DBAF8DCFE2}" srcId="{7D4A5AF6-D69F-468D-BFD5-F72A3B10C654}" destId="{5AAFAE84-3712-4939-9DD9-B7799D3694FC}" srcOrd="0" destOrd="0" parTransId="{D55C3923-5579-4A3F-81AD-C8DB88AF1FE1}" sibTransId="{D1C10616-302A-444B-92C6-4546226B797A}"/>
    <dgm:cxn modelId="{850881D0-31D7-4CAC-86ED-F0C0C3264318}" type="presParOf" srcId="{9C459C2C-A771-4461-AA3D-824BD8E70600}" destId="{5FC933B9-ED01-4D78-A10F-8E605105D672}" srcOrd="0" destOrd="0" presId="urn:microsoft.com/office/officeart/2008/layout/VerticalCurvedList"/>
    <dgm:cxn modelId="{25ABC98D-8EEF-49F0-BE70-988D75CC8540}" type="presParOf" srcId="{5FC933B9-ED01-4D78-A10F-8E605105D672}" destId="{CF8D99F8-4477-4054-8D35-5CBE11E1F543}" srcOrd="0" destOrd="0" presId="urn:microsoft.com/office/officeart/2008/layout/VerticalCurvedList"/>
    <dgm:cxn modelId="{015787C0-CEE5-41D4-9704-250022776D91}" type="presParOf" srcId="{CF8D99F8-4477-4054-8D35-5CBE11E1F543}" destId="{CE919853-F25F-4BE6-9F0F-364595EE6549}" srcOrd="0" destOrd="0" presId="urn:microsoft.com/office/officeart/2008/layout/VerticalCurvedList"/>
    <dgm:cxn modelId="{9CA385E2-0583-413D-9C8D-A624A574744C}" type="presParOf" srcId="{CF8D99F8-4477-4054-8D35-5CBE11E1F543}" destId="{00F9D3C9-EEA1-406E-B056-45A0ED1CAABB}" srcOrd="1" destOrd="0" presId="urn:microsoft.com/office/officeart/2008/layout/VerticalCurvedList"/>
    <dgm:cxn modelId="{8B8758A3-D226-4960-B22F-88B9921E43A1}" type="presParOf" srcId="{CF8D99F8-4477-4054-8D35-5CBE11E1F543}" destId="{A0FC94F8-EF3B-477F-9166-A0E1864CCFC9}" srcOrd="2" destOrd="0" presId="urn:microsoft.com/office/officeart/2008/layout/VerticalCurvedList"/>
    <dgm:cxn modelId="{C2CA2105-9403-4BFA-BA29-9E20C6B2A245}" type="presParOf" srcId="{CF8D99F8-4477-4054-8D35-5CBE11E1F543}" destId="{66996895-D633-46C0-86A5-1B702DC75EFB}" srcOrd="3" destOrd="0" presId="urn:microsoft.com/office/officeart/2008/layout/VerticalCurvedList"/>
    <dgm:cxn modelId="{A88C300C-056C-4F33-BDFF-37E2B2EE5E15}" type="presParOf" srcId="{5FC933B9-ED01-4D78-A10F-8E605105D672}" destId="{B7579635-B43B-4E5D-A916-3B3FA0379D2D}" srcOrd="1" destOrd="0" presId="urn:microsoft.com/office/officeart/2008/layout/VerticalCurvedList"/>
    <dgm:cxn modelId="{EBDD74CF-ED00-42E4-8352-43EAF89AC4AE}" type="presParOf" srcId="{5FC933B9-ED01-4D78-A10F-8E605105D672}" destId="{7558B872-D46B-4EAB-B44F-3B53022FA3BF}" srcOrd="2" destOrd="0" presId="urn:microsoft.com/office/officeart/2008/layout/VerticalCurvedList"/>
    <dgm:cxn modelId="{3BCFA619-18B4-44CB-9ED0-F42C08D40A99}" type="presParOf" srcId="{7558B872-D46B-4EAB-B44F-3B53022FA3BF}" destId="{E4E8F305-EE7D-4738-AF62-F99E6CB209E0}" srcOrd="0" destOrd="0" presId="urn:microsoft.com/office/officeart/2008/layout/VerticalCurvedList"/>
    <dgm:cxn modelId="{B071290E-4629-440B-9AAF-09149A82205B}" type="presParOf" srcId="{5FC933B9-ED01-4D78-A10F-8E605105D672}" destId="{5271F505-C474-4336-AA47-1314795BD1D8}" srcOrd="3" destOrd="0" presId="urn:microsoft.com/office/officeart/2008/layout/VerticalCurvedList"/>
    <dgm:cxn modelId="{95BA9D35-D876-4A02-B2E2-167860E729BF}" type="presParOf" srcId="{5FC933B9-ED01-4D78-A10F-8E605105D672}" destId="{2DAD536C-0708-4542-BF4D-9C29B38812C8}" srcOrd="4" destOrd="0" presId="urn:microsoft.com/office/officeart/2008/layout/VerticalCurvedList"/>
    <dgm:cxn modelId="{A4320859-3135-46AE-A8D6-E8520FBC5BF9}" type="presParOf" srcId="{2DAD536C-0708-4542-BF4D-9C29B38812C8}" destId="{7D5CF6D1-3E78-40DF-A39C-7F3049731BC6}" srcOrd="0" destOrd="0" presId="urn:microsoft.com/office/officeart/2008/layout/VerticalCurvedList"/>
    <dgm:cxn modelId="{5F601132-7EA2-426B-8605-B38752A5370C}" type="presParOf" srcId="{5FC933B9-ED01-4D78-A10F-8E605105D672}" destId="{00175640-50C3-45F1-81CA-88A0375AAD84}" srcOrd="5" destOrd="0" presId="urn:microsoft.com/office/officeart/2008/layout/VerticalCurvedList"/>
    <dgm:cxn modelId="{D57D21BC-6192-4034-9A04-E4F4F295E17E}" type="presParOf" srcId="{5FC933B9-ED01-4D78-A10F-8E605105D672}" destId="{B91423DA-7833-4CD4-A0F8-B09C421F7CE7}" srcOrd="6" destOrd="0" presId="urn:microsoft.com/office/officeart/2008/layout/VerticalCurvedList"/>
    <dgm:cxn modelId="{54F4E686-7B23-45D2-A573-E6754923267D}" type="presParOf" srcId="{B91423DA-7833-4CD4-A0F8-B09C421F7CE7}" destId="{B7DB1485-5387-4F18-9D4D-DED150FA6DB0}" srcOrd="0" destOrd="0" presId="urn:microsoft.com/office/officeart/2008/layout/VerticalCurvedList"/>
    <dgm:cxn modelId="{3AFB2FEE-DAD5-4FB3-840A-19C814802D52}" type="presParOf" srcId="{5FC933B9-ED01-4D78-A10F-8E605105D672}" destId="{88D4EA80-AA20-468F-9FA5-2CB2DAFB88DB}" srcOrd="7" destOrd="0" presId="urn:microsoft.com/office/officeart/2008/layout/VerticalCurvedList"/>
    <dgm:cxn modelId="{94E088DF-753C-4B11-8807-0EE820925AD4}" type="presParOf" srcId="{5FC933B9-ED01-4D78-A10F-8E605105D672}" destId="{17D1BDE1-0812-4753-85BE-6B748E5448D8}" srcOrd="8" destOrd="0" presId="urn:microsoft.com/office/officeart/2008/layout/VerticalCurvedList"/>
    <dgm:cxn modelId="{041B60F5-B01D-4E16-9E4E-A109A640BC10}" type="presParOf" srcId="{17D1BDE1-0812-4753-85BE-6B748E5448D8}" destId="{B8550205-1D91-4D08-9788-40B1EEABA214}" srcOrd="0" destOrd="0" presId="urn:microsoft.com/office/officeart/2008/layout/VerticalCurvedList"/>
    <dgm:cxn modelId="{53E5C872-D41D-4867-B336-3D1B4B9594A0}" type="presParOf" srcId="{5FC933B9-ED01-4D78-A10F-8E605105D672}" destId="{85AC9593-9DD3-448D-A7F7-BA119A0DB02E}" srcOrd="9" destOrd="0" presId="urn:microsoft.com/office/officeart/2008/layout/VerticalCurvedList"/>
    <dgm:cxn modelId="{0171A9D5-E29B-441B-B892-D1B9515257D8}" type="presParOf" srcId="{5FC933B9-ED01-4D78-A10F-8E605105D672}" destId="{2E26C634-FB4F-4990-8955-C1D238666D4C}" srcOrd="10" destOrd="0" presId="urn:microsoft.com/office/officeart/2008/layout/VerticalCurvedList"/>
    <dgm:cxn modelId="{5C69FDF3-1C44-4E3B-9F7E-A865109EB315}" type="presParOf" srcId="{2E26C634-FB4F-4990-8955-C1D238666D4C}" destId="{9F8203ED-2C81-4563-9E2F-FE6778B6F6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D3C9-EEA1-406E-B056-45A0ED1CAABB}">
      <dsp:nvSpPr>
        <dsp:cNvPr id="0" name=""/>
        <dsp:cNvSpPr/>
      </dsp:nvSpPr>
      <dsp:spPr>
        <a:xfrm>
          <a:off x="-6763986" y="-1034252"/>
          <a:ext cx="8050204" cy="8050204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9635-B43B-4E5D-A916-3B3FA0379D2D}">
      <dsp:nvSpPr>
        <dsp:cNvPr id="0" name=""/>
        <dsp:cNvSpPr/>
      </dsp:nvSpPr>
      <dsp:spPr>
        <a:xfrm>
          <a:off x="561745" y="373736"/>
          <a:ext cx="8709505" cy="747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число;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45" y="373736"/>
        <a:ext cx="8709505" cy="747951"/>
      </dsp:txXfrm>
    </dsp:sp>
    <dsp:sp modelId="{E4E8F305-EE7D-4738-AF62-F99E6CB209E0}">
      <dsp:nvSpPr>
        <dsp:cNvPr id="0" name=""/>
        <dsp:cNvSpPr/>
      </dsp:nvSpPr>
      <dsp:spPr>
        <a:xfrm>
          <a:off x="94275" y="280242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1F505-C474-4336-AA47-1314795BD1D8}">
      <dsp:nvSpPr>
        <dsp:cNvPr id="0" name=""/>
        <dsp:cNvSpPr/>
      </dsp:nvSpPr>
      <dsp:spPr>
        <a:xfrm>
          <a:off x="1097705" y="1495305"/>
          <a:ext cx="8173544" cy="74795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розглянути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множення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 та довести теорему про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добуток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705" y="1495305"/>
        <a:ext cx="8173544" cy="747951"/>
      </dsp:txXfrm>
    </dsp:sp>
    <dsp:sp modelId="{7D5CF6D1-3E78-40DF-A39C-7F3049731BC6}">
      <dsp:nvSpPr>
        <dsp:cNvPr id="0" name=""/>
        <dsp:cNvSpPr/>
      </dsp:nvSpPr>
      <dsp:spPr>
        <a:xfrm>
          <a:off x="630235" y="1401811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75640-50C3-45F1-81CA-88A0375AAD84}">
      <dsp:nvSpPr>
        <dsp:cNvPr id="0" name=""/>
        <dsp:cNvSpPr/>
      </dsp:nvSpPr>
      <dsp:spPr>
        <a:xfrm>
          <a:off x="1262202" y="2616874"/>
          <a:ext cx="8009047" cy="74795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умову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колінеарності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202" y="2616874"/>
        <a:ext cx="8009047" cy="747951"/>
      </dsp:txXfrm>
    </dsp:sp>
    <dsp:sp modelId="{B7DB1485-5387-4F18-9D4D-DED150FA6DB0}">
      <dsp:nvSpPr>
        <dsp:cNvPr id="0" name=""/>
        <dsp:cNvSpPr/>
      </dsp:nvSpPr>
      <dsp:spPr>
        <a:xfrm>
          <a:off x="794732" y="2523380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4EA80-AA20-468F-9FA5-2CB2DAFB88DB}">
      <dsp:nvSpPr>
        <dsp:cNvPr id="0" name=""/>
        <dsp:cNvSpPr/>
      </dsp:nvSpPr>
      <dsp:spPr>
        <a:xfrm>
          <a:off x="1097705" y="3738442"/>
          <a:ext cx="8173544" cy="74795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передбачають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властивостей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множення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705" y="3738442"/>
        <a:ext cx="8173544" cy="747951"/>
      </dsp:txXfrm>
    </dsp:sp>
    <dsp:sp modelId="{B8550205-1D91-4D08-9788-40B1EEABA214}">
      <dsp:nvSpPr>
        <dsp:cNvPr id="0" name=""/>
        <dsp:cNvSpPr/>
      </dsp:nvSpPr>
      <dsp:spPr>
        <a:xfrm>
          <a:off x="630235" y="3644948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C9593-9DD3-448D-A7F7-BA119A0DB02E}">
      <dsp:nvSpPr>
        <dsp:cNvPr id="0" name=""/>
        <dsp:cNvSpPr/>
      </dsp:nvSpPr>
      <dsp:spPr>
        <a:xfrm>
          <a:off x="561745" y="4860011"/>
          <a:ext cx="8709505" cy="7479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45" y="4860011"/>
        <a:ext cx="8709505" cy="747951"/>
      </dsp:txXfrm>
    </dsp:sp>
    <dsp:sp modelId="{9F8203ED-2C81-4563-9E2F-FE6778B6F6B6}">
      <dsp:nvSpPr>
        <dsp:cNvPr id="0" name=""/>
        <dsp:cNvSpPr/>
      </dsp:nvSpPr>
      <dsp:spPr>
        <a:xfrm>
          <a:off x="94275" y="4766517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4FA2-14FC-4A04-9EC9-DDCB91284BFF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66A6-F84F-4C1A-AFDE-BBC4B65513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51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D66CE-CFFB-515D-8B6B-852F2DC6F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B206C-6238-2C55-3E0F-C65C2ED0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DE3B5-C4BD-553B-36EA-C13AF781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E1FDA-5921-C20E-2B5A-993A2F85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A647F-22FB-338A-7ED4-4CA2A2B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21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FAB52-7477-5A50-3B60-ACF92EB8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CB9B71-7464-F7CC-03BD-3424F2F96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3141D-913C-9BA0-7ECC-C4F2A332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EBB28-A90E-F44C-1AF6-21B817D5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6250-0249-40FD-385E-2B2DACA4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228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7C568-8763-3334-BDE0-FBEE10C24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21864-BF24-38E5-8324-A222683A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EA1D9-EA59-E2E0-88F3-73BB3275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5A534-F4EE-8101-CAE3-D73056D9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2EF77-CE07-A770-8784-4C5B3D45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75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9FB5-F42F-F4E3-7929-0D22D7E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B51A-58A2-47BD-5C4D-72DB6DFF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AED9C-2861-0A0A-2F78-EBD45382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F22E3-1936-47CE-31EC-C9AB3CA0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B1320-49BA-447B-9C88-13879B81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87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AB5E-4A73-715D-FEC2-E18AAB02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86AFF-2F80-31B8-4192-2023142C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3B8E5-6840-BD8A-861F-95507F9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01875-8A59-F88B-804F-F209BC06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E1644-B96D-06C8-CEAE-10BBD879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30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5B79D-12CA-E71B-A699-13696550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D99E9-F49B-A095-198A-6FBF3F5D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7A64DA-E111-4A22-A97D-0653554E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63BC03-B547-F6F7-9A8C-6F0893EA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CEB45-2EEE-FF49-ED73-1CBF277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8B1F4-C16A-CB46-67C2-84AFD638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58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5B65B-32D4-E05E-9718-F34BB40C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130E4-D76F-ACFB-95FA-2C626550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F3C1A-5AC5-61A3-948B-FE1720FA2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8664F-9804-B4D7-404B-F18EC72F1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C7DE0-66C1-0E10-706B-C2AC9062D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B57258-7318-164C-0D61-26CAD874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EC1776-D656-A813-2963-3081B0D1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5BD78-5869-3FD7-ABFC-DA16C0EF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71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28292-E854-75C5-0FC2-5A723A5E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90B639-81ED-C9FF-BD1D-E573FEC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F9FF8A-E1F5-A472-5113-0D849C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47117-EA31-9965-60A8-B41C7D7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0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C346F9-A63D-960B-5CEC-170AF67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8CB448-FE9B-5550-CB4B-B46CA6E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C88FA9-8559-A272-7D3D-2C3B1DDC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57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861A5-DFE0-54C1-59F9-7FE01322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A52FE-3213-69AB-9C6D-FC2D6B35D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2484F-BFAC-A707-436F-3EB4F01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30090-5F77-E669-233C-C2D259C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329BD-EDB4-552E-1446-2D716C2C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DA093-8679-631D-8065-807CCD07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24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CDDF5-95B9-5E1B-CD3B-B14231EF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E8A35A-4F43-6005-067C-FC325F181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B0679-C882-C661-BEA6-F06A1C4B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0B85-DF3C-7CBE-C153-DCA982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CB0BB-DA46-47E8-8686-70906DDE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3BEA5-9191-CF37-31E3-167695B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93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DAF8-570E-DCB2-1A8B-692DBC6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19312-0000-EAFE-B2B9-3D24680D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E6223-035E-B224-3B13-8C44383DF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0E6F-7A5C-436C-B4B9-ED34126E781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DD97A-9001-9531-3AFF-7C06781D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09255-600D-A128-47D6-8925A61AF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60.png"/><Relationship Id="rId2" Type="http://schemas.openxmlformats.org/officeDocument/2006/relationships/image" Target="../media/image2.jp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53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DF646-8D8C-2F41-CEA4-31DA0B99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415132"/>
            <a:ext cx="5593196" cy="8278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Дистанційний курс з геометрії 9 клас:</a:t>
            </a:r>
          </a:p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«Вектори на площині»</a:t>
            </a:r>
            <a:endParaRPr lang="ru-UA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93496C-435E-520D-1615-76E0E6D6EEB5}"/>
              </a:ext>
            </a:extLst>
          </p:cNvPr>
          <p:cNvSpPr/>
          <p:nvPr/>
        </p:nvSpPr>
        <p:spPr>
          <a:xfrm>
            <a:off x="1776357" y="2483615"/>
            <a:ext cx="6021327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sz="4400" b="0" cap="none" spc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5:</a:t>
            </a:r>
            <a:endParaRPr lang="ru-RU" sz="4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Множення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вектора </a:t>
            </a:r>
          </a:p>
          <a:p>
            <a:pPr algn="ctr"/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число</a:t>
            </a:r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2B30A-888E-1A69-2366-68668E83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5900C7-0A36-7580-3EDD-857D4C38EFE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11960" y="1513636"/>
            <a:ext cx="4248472" cy="15691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6415F01-6AF5-ADC2-04A2-0294AD5DE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775" y="3859403"/>
                <a:ext cx="4759272" cy="81984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None/>
                </a:pPr>
                <a:r>
                  <a:rPr lang="uk-UA" alt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rPr>
                  <a:t>Якщо</a:t>
                </a:r>
                <a:r>
                  <a:rPr lang="en-US" alt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uk-UA" sz="2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altLang="ru-RU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uk-UA" alt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rPr>
                  <a:t>то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  <m: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у</m:t>
                            </m:r>
                          </m:e>
                          <m:sub>
                            <m: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2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uk-UA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співнаправлені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sz="2200" dirty="0">
                  <a:solidFill>
                    <a:srgbClr val="002060"/>
                  </a:solidFill>
                  <a:latin typeface="Times New Roman" panose="02020603050405020304" pitchFamily="18" charset="0"/>
                  <a:ea typeface="ADLaM Display" panose="0201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6415F01-6AF5-ADC2-04A2-0294AD5DE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775" y="3859403"/>
                <a:ext cx="4759272" cy="819840"/>
              </a:xfrm>
              <a:prstGeom prst="rect">
                <a:avLst/>
              </a:prstGeom>
              <a:blipFill>
                <a:blip r:embed="rId4"/>
                <a:stretch>
                  <a:fillRect l="-128" t="-4380" r="-1660" b="-13869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8ED0922-D846-536E-C574-DA29BB30A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2013" y="3890987"/>
                <a:ext cx="4759272" cy="81984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None/>
                </a:pPr>
                <a:r>
                  <a:rPr lang="uk-UA" alt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rPr>
                  <a:t>Якщо</a:t>
                </a:r>
                <a:r>
                  <a:rPr lang="en-US" alt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uk-UA" sz="2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uk-UA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uk-UA" alt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DLaM Display" panose="02010000000000000000" pitchFamily="2" charset="0"/>
                        <a:cs typeface="Times New Roman" panose="02020603050405020304" pitchFamily="18" charset="0"/>
                      </a:rPr>
                      <m:t>то</m:t>
                    </m:r>
                    <m:r>
                      <m:rPr>
                        <m:nor/>
                      </m:rPr>
                      <a:rPr lang="uk-UA" altLang="ru-RU" sz="22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DLaM Display" panose="02010000000000000000" pitchFamily="2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alt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rPr>
                  <a:t>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  <m: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у</m:t>
                            </m:r>
                          </m:e>
                          <m:sub>
                            <m:r>
                              <a:rPr lang="uk-UA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2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uk-UA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протилежно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направлені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sz="2200" dirty="0">
                  <a:solidFill>
                    <a:srgbClr val="002060"/>
                  </a:solidFill>
                  <a:latin typeface="Times New Roman" panose="02020603050405020304" pitchFamily="18" charset="0"/>
                  <a:ea typeface="ADLaM Display" panose="0201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8ED0922-D846-536E-C574-DA29BB30A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2013" y="3890987"/>
                <a:ext cx="4759272" cy="819840"/>
              </a:xfrm>
              <a:prstGeom prst="rect">
                <a:avLst/>
              </a:prstGeom>
              <a:blipFill>
                <a:blip r:embed="rId5"/>
                <a:stretch>
                  <a:fillRect l="-639" t="-3650" r="-2043" b="-13869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396;p46">
            <a:extLst>
              <a:ext uri="{FF2B5EF4-FFF2-40B4-BE49-F238E27FC236}">
                <a16:creationId xmlns:a16="http://schemas.microsoft.com/office/drawing/2014/main" id="{6CADDB0B-65DE-9065-385B-CDA0A59F9B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0084" y="259337"/>
            <a:ext cx="7893546" cy="78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Умова </a:t>
            </a:r>
            <a:r>
              <a:rPr lang="uk-UA" sz="4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колінеарності</a:t>
            </a:r>
            <a:r>
              <a:rPr lang="uk-UA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векторів</a:t>
            </a:r>
            <a:endParaRPr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Рисунок 14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09907056-AEAC-E1C3-3F98-6519C17393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492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5254CF-3668-FA4D-8649-CB54072F5247}"/>
              </a:ext>
            </a:extLst>
          </p:cNvPr>
          <p:cNvSpPr/>
          <p:nvPr/>
        </p:nvSpPr>
        <p:spPr>
          <a:xfrm>
            <a:off x="1866899" y="1211753"/>
            <a:ext cx="8791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Колінеарні вектори мають пропорційні координати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1B9499-9C12-515A-5861-852FCCC6E207}"/>
                  </a:ext>
                </a:extLst>
              </p:cNvPr>
              <p:cNvSpPr txBox="1"/>
              <p:nvPr/>
            </p:nvSpPr>
            <p:spPr>
              <a:xfrm>
                <a:off x="1267620" y="3226605"/>
                <a:ext cx="9171780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задано </a:t>
                </a:r>
                <a:r>
                  <a:rPr lang="ru-RU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uk-U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uk-UA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  <m:r>
                          <a:rPr lang="uk-U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uk-UA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</m:t>
                            </m:r>
                          </m:e>
                          <m:sub>
                            <m:r>
                              <a:rPr lang="uk-UA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uk-UA" sz="28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UA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1B9499-9C12-515A-5861-852FCCC6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20" y="3226605"/>
                <a:ext cx="9171780" cy="587277"/>
              </a:xfrm>
              <a:prstGeom prst="rect">
                <a:avLst/>
              </a:prstGeom>
              <a:blipFill>
                <a:blip r:embed="rId7"/>
                <a:stretch>
                  <a:fillRect b="-2783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77D16D1-E63C-B6FA-427B-A5578116E92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58511"/>
          <a:stretch>
            <a:fillRect/>
          </a:stretch>
        </p:blipFill>
        <p:spPr>
          <a:xfrm>
            <a:off x="2163944" y="4708427"/>
            <a:ext cx="2408056" cy="1913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1D84897-623E-3294-F30E-DB71DDB17A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1529"/>
          <a:stretch>
            <a:fillRect/>
          </a:stretch>
        </p:blipFill>
        <p:spPr>
          <a:xfrm>
            <a:off x="8419259" y="4737611"/>
            <a:ext cx="2408056" cy="17738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16C904-B156-FA9A-2EF5-C90B75D7EA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742" y="3957708"/>
            <a:ext cx="860425" cy="68135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54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E9DCF-9501-6627-832F-0B5F56D7E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8A545E-2B6D-053B-357A-E1208054C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246476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5">
                <a:extLst>
                  <a:ext uri="{FF2B5EF4-FFF2-40B4-BE49-F238E27FC236}">
                    <a16:creationId xmlns:a16="http://schemas.microsoft.com/office/drawing/2014/main" id="{CB5C4B32-BEB2-673C-93CA-655B3343C3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9806" y="399390"/>
                <a:ext cx="9977472" cy="144007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якому значенні </a:t>
                </a:r>
                <a:r>
                  <a:rPr lang="uk-UA" altLang="ru-UA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вектори </a:t>
                </a:r>
                <a14:m>
                  <m:oMath xmlns:m="http://schemas.openxmlformats.org/officeDocument/2006/math">
                    <m:r>
                      <a:rPr lang="uk-UA" altLang="ru-UA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-7) та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21) к</a:t>
                </a:r>
                <a:r>
                  <a:rPr lang="uk-UA" sz="2800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олінеарні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uk-UA" sz="2800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Визначити </a:t>
                </a:r>
                <a:r>
                  <a:rPr lang="uk-UA" sz="2800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співнапрямлені</a:t>
                </a:r>
                <a:r>
                  <a:rPr lang="uk-UA" sz="2800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 протилежно напрямлені ці вектори</a:t>
                </a:r>
                <a:endParaRPr lang="ru-RU" altLang="ru-UA" sz="2800" b="0" i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5">
                <a:extLst>
                  <a:ext uri="{FF2B5EF4-FFF2-40B4-BE49-F238E27FC236}">
                    <a16:creationId xmlns:a16="http://schemas.microsoft.com/office/drawing/2014/main" id="{CB5C4B32-BEB2-673C-93CA-655B3343C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9806" y="399390"/>
                <a:ext cx="9977472" cy="1440074"/>
              </a:xfrm>
              <a:prstGeom prst="rect">
                <a:avLst/>
              </a:prstGeom>
              <a:blipFill>
                <a:blip r:embed="rId4"/>
                <a:stretch>
                  <a:fillRect t="-420" b="-10504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9DBDC-6561-F7A6-E07B-FE864951FF21}"/>
                  </a:ext>
                </a:extLst>
              </p:cNvPr>
              <p:cNvSpPr txBox="1"/>
              <p:nvPr/>
            </p:nvSpPr>
            <p:spPr>
              <a:xfrm>
                <a:off x="972766" y="2316648"/>
                <a:ext cx="10807431" cy="3895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6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</a:p>
              <a:p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Припустимо, що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600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uk-UA" sz="26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 умови </a:t>
                </a:r>
                <a:r>
                  <a:rPr lang="uk-UA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колінеарності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векторів випливає: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k-UA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  <m:r>
                      <a:rPr lang="uk-UA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правилом пропорції: </a:t>
                </a:r>
                <a14:m>
                  <m:oMath xmlns:m="http://schemas.openxmlformats.org/officeDocument/2006/math">
                    <m:r>
                      <a:rPr lang="uk-UA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х=</m:t>
                    </m:r>
                    <m:f>
                      <m:fPr>
                        <m:ctrlP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uk-UA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∙21</m:t>
                        </m:r>
                      </m:num>
                      <m:den>
                        <m: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den>
                    </m:f>
                  </m:oMath>
                </a14:m>
                <a:endParaRPr lang="uk-UA" sz="2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х=</m:t>
                    </m:r>
                    <m:r>
                      <a:rPr lang="uk-UA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uk-UA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uk-UA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uk-UA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uk-UA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uk-UA" sz="2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uk-UA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600" i="1">
                            <a:latin typeface="Cambria Math" panose="02040503050406030204" pitchFamily="18" charset="0"/>
                          </a:rPr>
                          <m:t>ВС</m:t>
                        </m:r>
                      </m:e>
                    </m:acc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↑↓</m:t>
                    </m:r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uk-UA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х = – 6, вектори протилежно направлені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9DBDC-6561-F7A6-E07B-FE864951F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66" y="2316648"/>
                <a:ext cx="10807431" cy="3895682"/>
              </a:xfrm>
              <a:prstGeom prst="rect">
                <a:avLst/>
              </a:prstGeom>
              <a:blipFill>
                <a:blip r:embed="rId5"/>
                <a:stretch>
                  <a:fillRect l="-1016" t="-1408" b="-313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2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21BF40-5505-9545-D921-C930CA885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C48721-9C31-C99D-6DE1-8A424E1B6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275051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3499" y="303232"/>
                <a:ext cx="8399728" cy="120962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8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ru-RU" sz="28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Побудуйте вектор: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𝟏</m:t>
                    </m:r>
                    <m:r>
                      <a:rPr lang="en-US" sz="2800" b="1">
                        <a:latin typeface="Cambria Math"/>
                      </a:rPr>
                      <m:t>)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800" b="1">
                        <a:latin typeface="Cambria Math"/>
                      </a:rPr>
                      <m:t>;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2)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800" b="1" i="1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>
                        <a:latin typeface="Cambria Math"/>
                      </a:rPr>
                      <m:t>;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4)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99" y="303232"/>
                <a:ext cx="8399728" cy="120962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6" y="1706398"/>
            <a:ext cx="5419603" cy="31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60" y="3457575"/>
            <a:ext cx="6551214" cy="288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1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8F786-263F-6648-332B-F436D20AC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48EFC-36A6-55BE-2820-DF749554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9" y="296330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4B02F3-0EF3-C480-77F1-2163995D6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62" y="1408577"/>
            <a:ext cx="3403446" cy="2083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5">
                <a:extLst>
                  <a:ext uri="{FF2B5EF4-FFF2-40B4-BE49-F238E27FC236}">
                    <a16:creationId xmlns:a16="http://schemas.microsoft.com/office/drawing/2014/main" id="{B2C529A5-FF24-3709-9A3B-511F9F47F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9806" y="399390"/>
                <a:ext cx="9977472" cy="100918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малюнку </a:t>
                </a:r>
                <a:r>
                  <a:rPr lang="en-US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середня лінія трикутника АВС. Виразіть:</a:t>
                </a:r>
              </a:p>
              <a:p>
                <a:pPr algn="ctr"/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</m:oMath>
                </a14:m>
                <a:r>
                  <a:rPr lang="en-US" altLang="ru-UA" sz="28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</a:t>
                </a:r>
                <a:r>
                  <a:rPr lang="en-US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UA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</m:oMath>
                </a14:m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altLang="ru-U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5">
                <a:extLst>
                  <a:ext uri="{FF2B5EF4-FFF2-40B4-BE49-F238E27FC236}">
                    <a16:creationId xmlns:a16="http://schemas.microsoft.com/office/drawing/2014/main" id="{B2C529A5-FF24-3709-9A3B-511F9F47F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9806" y="399390"/>
                <a:ext cx="9977472" cy="1009187"/>
              </a:xfrm>
              <a:prstGeom prst="rect">
                <a:avLst/>
              </a:prstGeom>
              <a:blipFill>
                <a:blip r:embed="rId5"/>
                <a:stretch>
                  <a:fillRect t="-5988" b="-14970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AE6697-BAC0-2632-AA7A-4C4896797251}"/>
                  </a:ext>
                </a:extLst>
              </p:cNvPr>
              <p:cNvSpPr txBox="1"/>
              <p:nvPr/>
            </p:nvSpPr>
            <p:spPr>
              <a:xfrm>
                <a:off x="7315200" y="1577340"/>
                <a:ext cx="5195058" cy="203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∆АВС</a:t>
                </a:r>
              </a:p>
              <a:p>
                <a:r>
                  <a:rPr lang="en-US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uk-UA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середня лінія</a:t>
                </a:r>
              </a:p>
              <a:p>
                <a:r>
                  <a:rPr lang="uk-UA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Знайти: 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</m:oMath>
                </a14:m>
                <a:r>
                  <a:rPr lang="en-US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</a:t>
                </a:r>
                <a:endParaRPr lang="uk-UA" alt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uk-UA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UA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</m:oMath>
                </a14:m>
                <a:r>
                  <a:rPr lang="uk-UA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AE6697-BAC0-2632-AA7A-4C4896797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577340"/>
                <a:ext cx="5195058" cy="2033377"/>
              </a:xfrm>
              <a:prstGeom prst="rect">
                <a:avLst/>
              </a:prstGeom>
              <a:blipFill>
                <a:blip r:embed="rId6"/>
                <a:stretch>
                  <a:fillRect l="-1761" t="-240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536AB6-EC8C-7EBA-0A2B-B9AC23027432}"/>
                  </a:ext>
                </a:extLst>
              </p:cNvPr>
              <p:cNvSpPr txBox="1"/>
              <p:nvPr/>
            </p:nvSpPr>
            <p:spPr>
              <a:xfrm>
                <a:off x="674370" y="3347609"/>
                <a:ext cx="10852908" cy="372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6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</a:p>
              <a:p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Розглянемо</a:t>
                </a:r>
                <a:r>
                  <a:rPr lang="uk-UA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∆АВС. За умовою </a:t>
                </a:r>
                <a:r>
                  <a:rPr lang="en-US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uk-UA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середня лінія. З властивості середньої лінії трикутника маємо: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UA" sz="2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KL</m:t>
                    </m:r>
                    <m:r>
                      <a:rPr lang="en-US" altLang="ru-UA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en-US" altLang="ru-UA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altLang="ru-UA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altLang="ru-UA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 </a:t>
                </a:r>
                <a14:m>
                  <m:oMath xmlns:m="http://schemas.openxmlformats.org/officeDocument/2006/math">
                    <m:r>
                      <a:rPr lang="uk-UA" altLang="ru-UA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ru-UA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KL</m:t>
                    </m:r>
                    <m:r>
                      <a:rPr lang="en-US" altLang="ru-UA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ru-UA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uk-UA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uk-UA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Тому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6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</m:oMath>
                </a14:m>
                <a:r>
                  <a:rPr lang="uk-UA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колінеарні</a:t>
                </a:r>
              </a:p>
              <a:p>
                <a:r>
                  <a:rPr lang="uk-UA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теоремою про множення вектора на число маємо:</a:t>
                </a:r>
              </a:p>
              <a:p>
                <a:r>
                  <a:rPr lang="uk-UA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6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uk-UA" sz="26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</m:oMath>
                </a14:m>
                <a:r>
                  <a:rPr lang="en-US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</a:t>
                </a:r>
                <a:endParaRPr lang="uk-UA" altLang="ru-UA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alt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  <m:r>
                      <a:rPr lang="uk-UA" sz="2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6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UA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536AB6-EC8C-7EBA-0A2B-B9AC23027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" y="3347609"/>
                <a:ext cx="10852908" cy="3725251"/>
              </a:xfrm>
              <a:prstGeom prst="rect">
                <a:avLst/>
              </a:prstGeom>
              <a:blipFill>
                <a:blip r:embed="rId7"/>
                <a:stretch>
                  <a:fillRect l="-1011" t="-147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4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44468-6086-30BC-18CB-E91F73790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124F42-A449-2126-C6F5-0F512C8F5278}"/>
                  </a:ext>
                </a:extLst>
              </p:cNvPr>
              <p:cNvSpPr txBox="1"/>
              <p:nvPr/>
            </p:nvSpPr>
            <p:spPr>
              <a:xfrm>
                <a:off x="2821418" y="59675"/>
                <a:ext cx="8352025" cy="58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8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Побудуйте вектор: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124F42-A449-2126-C6F5-0F512C8F5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418" y="59675"/>
                <a:ext cx="8352025" cy="587277"/>
              </a:xfrm>
              <a:prstGeom prst="rect">
                <a:avLst/>
              </a:prstGeom>
              <a:blipFill>
                <a:blip r:embed="rId3"/>
                <a:stretch>
                  <a:fillRect l="-1533" b="-2916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6D7A030-215B-55E6-2838-FBFC9113E55D}"/>
              </a:ext>
            </a:extLst>
          </p:cNvPr>
          <p:cNvCxnSpPr/>
          <p:nvPr/>
        </p:nvCxnSpPr>
        <p:spPr>
          <a:xfrm>
            <a:off x="1152525" y="1714500"/>
            <a:ext cx="1123950" cy="5715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DA911F4-F209-BA2F-6254-72B9FB315B38}"/>
              </a:ext>
            </a:extLst>
          </p:cNvPr>
          <p:cNvCxnSpPr/>
          <p:nvPr/>
        </p:nvCxnSpPr>
        <p:spPr>
          <a:xfrm flipV="1">
            <a:off x="758047" y="2851150"/>
            <a:ext cx="1146953" cy="1123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7">
                <a:extLst>
                  <a:ext uri="{FF2B5EF4-FFF2-40B4-BE49-F238E27FC236}">
                    <a16:creationId xmlns:a16="http://schemas.microsoft.com/office/drawing/2014/main" id="{7CCF1DD5-DAB5-94E1-31F5-8FB565456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9610" y="1476990"/>
                <a:ext cx="6096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3200" b="1" dirty="0">
                    <a:solidFill>
                      <a:srgbClr val="3325E3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3200" b="1" i="1" dirty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3200" b="1" i="1" dirty="0">
                            <a:solidFill>
                              <a:srgbClr val="3325E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3200" i="1" dirty="0">
                    <a:solidFill>
                      <a:srgbClr val="3325E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b="1" i="1" dirty="0">
                  <a:solidFill>
                    <a:srgbClr val="3325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 Box 37">
                <a:extLst>
                  <a:ext uri="{FF2B5EF4-FFF2-40B4-BE49-F238E27FC236}">
                    <a16:creationId xmlns:a16="http://schemas.microsoft.com/office/drawing/2014/main" id="{7CCF1DD5-DAB5-94E1-31F5-8FB565456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9610" y="1476990"/>
                <a:ext cx="609600" cy="584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7">
                <a:extLst>
                  <a:ext uri="{FF2B5EF4-FFF2-40B4-BE49-F238E27FC236}">
                    <a16:creationId xmlns:a16="http://schemas.microsoft.com/office/drawing/2014/main" id="{70318FB7-C384-6443-B824-120C4C9F0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047" y="2752880"/>
                <a:ext cx="609600" cy="660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32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3200" b="1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uk-UA" sz="3200" i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b="1" i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 Box 37">
                <a:extLst>
                  <a:ext uri="{FF2B5EF4-FFF2-40B4-BE49-F238E27FC236}">
                    <a16:creationId xmlns:a16="http://schemas.microsoft.com/office/drawing/2014/main" id="{70318FB7-C384-6443-B824-120C4C9F0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047" y="2752880"/>
                <a:ext cx="609600" cy="660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DC5CCC89-86B0-DF3C-9840-878441797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0179813"/>
                  </p:ext>
                </p:extLst>
              </p:nvPr>
            </p:nvGraphicFramePr>
            <p:xfrm>
              <a:off x="3060700" y="742950"/>
              <a:ext cx="8464550" cy="59245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73300">
                      <a:extLst>
                        <a:ext uri="{9D8B030D-6E8A-4147-A177-3AD203B41FA5}">
                          <a16:colId xmlns:a16="http://schemas.microsoft.com/office/drawing/2014/main" val="2066755631"/>
                        </a:ext>
                      </a:extLst>
                    </a:gridCol>
                    <a:gridCol w="6191250">
                      <a:extLst>
                        <a:ext uri="{9D8B030D-6E8A-4147-A177-3AD203B41FA5}">
                          <a16:colId xmlns:a16="http://schemas.microsoft.com/office/drawing/2014/main" val="3210096405"/>
                        </a:ext>
                      </a:extLst>
                    </a:gridCol>
                  </a:tblGrid>
                  <a:tr h="1732332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lang="en-US" sz="2400" b="1" i="0" smtClean="0">
                                  <a:latin typeface="Cambria Math"/>
                                </a:rPr>
                                <m:t>;</m:t>
                              </m:r>
                            </m:oMath>
                          </a14:m>
                          <a:endParaRPr lang="ru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303523"/>
                      </a:ext>
                    </a:extLst>
                  </a:tr>
                  <a:tr h="2099012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</a:t>
                          </a:r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acc>
                                <m:accPr>
                                  <m:chr m:val="⃗"/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ru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769253"/>
                      </a:ext>
                    </a:extLst>
                  </a:tr>
                  <a:tr h="2093207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3)</a:t>
                          </a:r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acc>
                                <m:accPr>
                                  <m:chr m:val="⃗"/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oMath>
                          </a14:m>
                          <a:endParaRPr lang="ru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4444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DC5CCC89-86B0-DF3C-9840-878441797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0179813"/>
                  </p:ext>
                </p:extLst>
              </p:nvPr>
            </p:nvGraphicFramePr>
            <p:xfrm>
              <a:off x="3060700" y="742950"/>
              <a:ext cx="8464550" cy="59245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73300">
                      <a:extLst>
                        <a:ext uri="{9D8B030D-6E8A-4147-A177-3AD203B41FA5}">
                          <a16:colId xmlns:a16="http://schemas.microsoft.com/office/drawing/2014/main" val="2066755631"/>
                        </a:ext>
                      </a:extLst>
                    </a:gridCol>
                    <a:gridCol w="6191250">
                      <a:extLst>
                        <a:ext uri="{9D8B030D-6E8A-4147-A177-3AD203B41FA5}">
                          <a16:colId xmlns:a16="http://schemas.microsoft.com/office/drawing/2014/main" val="3210096405"/>
                        </a:ext>
                      </a:extLst>
                    </a:gridCol>
                  </a:tblGrid>
                  <a:tr h="1732332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>
                        <a:blipFill>
                          <a:blip r:embed="rId6"/>
                          <a:stretch>
                            <a:fillRect l="-268" t="-351" r="-272922" b="-2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303523"/>
                      </a:ext>
                    </a:extLst>
                  </a:tr>
                  <a:tr h="2099012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>
                        <a:blipFill>
                          <a:blip r:embed="rId6"/>
                          <a:stretch>
                            <a:fillRect l="-268" t="-83140" r="-272922" b="-100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769253"/>
                      </a:ext>
                    </a:extLst>
                  </a:tr>
                  <a:tr h="2093207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>
                        <a:blipFill>
                          <a:blip r:embed="rId6"/>
                          <a:stretch>
                            <a:fillRect l="-268" t="-183140" r="-272922" b="-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44449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F14ACF1-F871-1C4F-E0D5-659C02BA50E0}"/>
              </a:ext>
            </a:extLst>
          </p:cNvPr>
          <p:cNvCxnSpPr>
            <a:cxnSpLocks/>
          </p:cNvCxnSpPr>
          <p:nvPr/>
        </p:nvCxnSpPr>
        <p:spPr>
          <a:xfrm>
            <a:off x="5743575" y="1149965"/>
            <a:ext cx="2320230" cy="113603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7">
                <a:extLst>
                  <a:ext uri="{FF2B5EF4-FFF2-40B4-BE49-F238E27FC236}">
                    <a16:creationId xmlns:a16="http://schemas.microsoft.com/office/drawing/2014/main" id="{37448123-A388-3ADC-3F3F-89877A81C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4090" y="1610340"/>
                <a:ext cx="6096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2400" b="1" dirty="0">
                    <a:solidFill>
                      <a:srgbClr val="3325E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3325E3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400" b="1" i="1" dirty="0">
                            <a:solidFill>
                              <a:srgbClr val="3325E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400" i="1" dirty="0">
                    <a:solidFill>
                      <a:srgbClr val="3325E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i="1" dirty="0">
                  <a:solidFill>
                    <a:srgbClr val="3325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Text Box 37">
                <a:extLst>
                  <a:ext uri="{FF2B5EF4-FFF2-40B4-BE49-F238E27FC236}">
                    <a16:creationId xmlns:a16="http://schemas.microsoft.com/office/drawing/2014/main" id="{37448123-A388-3ADC-3F3F-89877A81C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4090" y="1610340"/>
                <a:ext cx="6096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CA96480-7434-7893-F724-CEBA331543F2}"/>
              </a:ext>
            </a:extLst>
          </p:cNvPr>
          <p:cNvCxnSpPr/>
          <p:nvPr/>
        </p:nvCxnSpPr>
        <p:spPr>
          <a:xfrm flipV="1">
            <a:off x="8023266" y="1138982"/>
            <a:ext cx="1146953" cy="1123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7">
                <a:extLst>
                  <a:ext uri="{FF2B5EF4-FFF2-40B4-BE49-F238E27FC236}">
                    <a16:creationId xmlns:a16="http://schemas.microsoft.com/office/drawing/2014/main" id="{34BDCF5B-1541-5ABF-A026-96C542F90C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2845" y="1534140"/>
                <a:ext cx="609600" cy="518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uk-UA" sz="2400" i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i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" name="Text Box 37">
                <a:extLst>
                  <a:ext uri="{FF2B5EF4-FFF2-40B4-BE49-F238E27FC236}">
                    <a16:creationId xmlns:a16="http://schemas.microsoft.com/office/drawing/2014/main" id="{34BDCF5B-1541-5ABF-A026-96C542F9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42845" y="1534140"/>
                <a:ext cx="609600" cy="5181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DC47F41-1FC0-65C3-FAEC-A82B0CD8AA12}"/>
              </a:ext>
            </a:extLst>
          </p:cNvPr>
          <p:cNvCxnSpPr/>
          <p:nvPr/>
        </p:nvCxnSpPr>
        <p:spPr>
          <a:xfrm>
            <a:off x="5743575" y="1138982"/>
            <a:ext cx="342664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7">
                <a:extLst>
                  <a:ext uri="{FF2B5EF4-FFF2-40B4-BE49-F238E27FC236}">
                    <a16:creationId xmlns:a16="http://schemas.microsoft.com/office/drawing/2014/main" id="{433A0C9D-0249-CC60-8D3E-384579B9CD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9089" y="724609"/>
                <a:ext cx="1402229" cy="447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uk-UA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uk-U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endParaRPr lang="ru-RU" sz="2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 Box 37">
                <a:extLst>
                  <a:ext uri="{FF2B5EF4-FFF2-40B4-BE49-F238E27FC236}">
                    <a16:creationId xmlns:a16="http://schemas.microsoft.com/office/drawing/2014/main" id="{433A0C9D-0249-CC60-8D3E-384579B9C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9089" y="724609"/>
                <a:ext cx="1402229" cy="447238"/>
              </a:xfrm>
              <a:prstGeom prst="rect">
                <a:avLst/>
              </a:prstGeom>
              <a:blipFill>
                <a:blip r:embed="rId9"/>
                <a:stretch>
                  <a:fillRect b="-232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1C7F593-F198-3DCF-2AE2-1D8325A7EE71}"/>
              </a:ext>
            </a:extLst>
          </p:cNvPr>
          <p:cNvCxnSpPr>
            <a:cxnSpLocks/>
          </p:cNvCxnSpPr>
          <p:nvPr/>
        </p:nvCxnSpPr>
        <p:spPr>
          <a:xfrm>
            <a:off x="8037930" y="3760435"/>
            <a:ext cx="413053" cy="24006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947A6F1-98DC-6A8E-0E68-9F39023FCCD8}"/>
              </a:ext>
            </a:extLst>
          </p:cNvPr>
          <p:cNvCxnSpPr/>
          <p:nvPr/>
        </p:nvCxnSpPr>
        <p:spPr>
          <a:xfrm flipV="1">
            <a:off x="8440680" y="2867025"/>
            <a:ext cx="1146953" cy="1123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7">
                <a:extLst>
                  <a:ext uri="{FF2B5EF4-FFF2-40B4-BE49-F238E27FC236}">
                    <a16:creationId xmlns:a16="http://schemas.microsoft.com/office/drawing/2014/main" id="{9F4C382B-72B3-2150-49E9-101ED6DC02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4036" y="3342117"/>
                <a:ext cx="609600" cy="518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uk-UA" sz="2400" i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i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 Box 37">
                <a:extLst>
                  <a:ext uri="{FF2B5EF4-FFF2-40B4-BE49-F238E27FC236}">
                    <a16:creationId xmlns:a16="http://schemas.microsoft.com/office/drawing/2014/main" id="{9F4C382B-72B3-2150-49E9-101ED6DC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4036" y="3342117"/>
                <a:ext cx="609600" cy="5181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id="{F4198B6D-F5DE-C8BE-4180-341E23688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59005" y="3927138"/>
                <a:ext cx="609600" cy="62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2400" b="1" dirty="0">
                    <a:solidFill>
                      <a:srgbClr val="3325E3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dirty="0" smtClean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400" b="1" i="1" dirty="0">
                            <a:solidFill>
                              <a:srgbClr val="3325E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400" i="1" dirty="0">
                    <a:solidFill>
                      <a:srgbClr val="3325E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i="1" dirty="0">
                  <a:solidFill>
                    <a:srgbClr val="3325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id="{F4198B6D-F5DE-C8BE-4180-341E23688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9005" y="3927138"/>
                <a:ext cx="609600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7022939-4D87-9D46-3D33-EE23CC63EC83}"/>
              </a:ext>
            </a:extLst>
          </p:cNvPr>
          <p:cNvCxnSpPr>
            <a:cxnSpLocks/>
          </p:cNvCxnSpPr>
          <p:nvPr/>
        </p:nvCxnSpPr>
        <p:spPr>
          <a:xfrm flipV="1">
            <a:off x="8063805" y="2883700"/>
            <a:ext cx="1523828" cy="8703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7">
                <a:extLst>
                  <a:ext uri="{FF2B5EF4-FFF2-40B4-BE49-F238E27FC236}">
                    <a16:creationId xmlns:a16="http://schemas.microsoft.com/office/drawing/2014/main" id="{45B0B1F2-B1D1-963A-7BE8-61C2853DA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14263">
                <a:off x="7686368" y="2884282"/>
                <a:ext cx="1639773" cy="536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uk-UA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uk-U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uk-U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endParaRPr lang="ru-RU" sz="2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 Box 37">
                <a:extLst>
                  <a:ext uri="{FF2B5EF4-FFF2-40B4-BE49-F238E27FC236}">
                    <a16:creationId xmlns:a16="http://schemas.microsoft.com/office/drawing/2014/main" id="{45B0B1F2-B1D1-963A-7BE8-61C2853D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814263">
                <a:off x="7686368" y="2884282"/>
                <a:ext cx="1639773" cy="536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676491B3-FF93-2DBC-1D85-22D6036978AE}"/>
              </a:ext>
            </a:extLst>
          </p:cNvPr>
          <p:cNvCxnSpPr/>
          <p:nvPr/>
        </p:nvCxnSpPr>
        <p:spPr>
          <a:xfrm>
            <a:off x="7288540" y="5786701"/>
            <a:ext cx="1123950" cy="5715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7">
                <a:extLst>
                  <a:ext uri="{FF2B5EF4-FFF2-40B4-BE49-F238E27FC236}">
                    <a16:creationId xmlns:a16="http://schemas.microsoft.com/office/drawing/2014/main" id="{DB060DDB-0FA2-311D-328E-CD4E96AA7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8253" y="5961052"/>
                <a:ext cx="6096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2800" b="1" dirty="0">
                    <a:solidFill>
                      <a:srgbClr val="3325E3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800" b="1" i="1" dirty="0">
                            <a:solidFill>
                              <a:srgbClr val="3325E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800" i="1" dirty="0">
                    <a:solidFill>
                      <a:srgbClr val="3325E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i="1" dirty="0">
                  <a:solidFill>
                    <a:srgbClr val="3325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Text Box 37">
                <a:extLst>
                  <a:ext uri="{FF2B5EF4-FFF2-40B4-BE49-F238E27FC236}">
                    <a16:creationId xmlns:a16="http://schemas.microsoft.com/office/drawing/2014/main" id="{DB060DDB-0FA2-311D-328E-CD4E96AA7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8253" y="5961052"/>
                <a:ext cx="6096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54FED681-B7AD-5DB2-8DB0-710AF9D4C8F4}"/>
              </a:ext>
            </a:extLst>
          </p:cNvPr>
          <p:cNvCxnSpPr>
            <a:cxnSpLocks/>
          </p:cNvCxnSpPr>
          <p:nvPr/>
        </p:nvCxnSpPr>
        <p:spPr>
          <a:xfrm flipV="1">
            <a:off x="7265537" y="5166523"/>
            <a:ext cx="632316" cy="6255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37">
                <a:extLst>
                  <a:ext uri="{FF2B5EF4-FFF2-40B4-BE49-F238E27FC236}">
                    <a16:creationId xmlns:a16="http://schemas.microsoft.com/office/drawing/2014/main" id="{244435C7-3FE0-DDA9-529C-B911407D1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5447" y="4924169"/>
                <a:ext cx="609600" cy="624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uk-UA" sz="2400" i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i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 Box 37">
                <a:extLst>
                  <a:ext uri="{FF2B5EF4-FFF2-40B4-BE49-F238E27FC236}">
                    <a16:creationId xmlns:a16="http://schemas.microsoft.com/office/drawing/2014/main" id="{244435C7-3FE0-DDA9-529C-B911407D1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5447" y="4924169"/>
                <a:ext cx="609600" cy="624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C8B5DC1D-B73C-AD2D-1BF9-BA24D420DE95}"/>
              </a:ext>
            </a:extLst>
          </p:cNvPr>
          <p:cNvCxnSpPr/>
          <p:nvPr/>
        </p:nvCxnSpPr>
        <p:spPr>
          <a:xfrm>
            <a:off x="7897853" y="5166523"/>
            <a:ext cx="470752" cy="1191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37">
                <a:extLst>
                  <a:ext uri="{FF2B5EF4-FFF2-40B4-BE49-F238E27FC236}">
                    <a16:creationId xmlns:a16="http://schemas.microsoft.com/office/drawing/2014/main" id="{643E8C69-9432-578D-3B29-1E3D01921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798880">
                <a:off x="7568199" y="5340505"/>
                <a:ext cx="1719889" cy="535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uk-UA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uk-U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uk-UA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6" name="Text Box 37">
                <a:extLst>
                  <a:ext uri="{FF2B5EF4-FFF2-40B4-BE49-F238E27FC236}">
                    <a16:creationId xmlns:a16="http://schemas.microsoft.com/office/drawing/2014/main" id="{643E8C69-9432-578D-3B29-1E3D0192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3798880">
                <a:off x="7568199" y="5340505"/>
                <a:ext cx="1719889" cy="5354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F6EBE9D-020C-7942-1FF5-E4E94068543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4" y="305688"/>
            <a:ext cx="997999" cy="99799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EF38DE-94DE-F925-E9F2-73626E351C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0" y="4250239"/>
            <a:ext cx="1613230" cy="24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8" grpId="0"/>
      <p:bldP spid="29" grpId="0"/>
      <p:bldP spid="35" grpId="0"/>
      <p:bldP spid="38" grpId="0"/>
      <p:bldP spid="43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683C47-EBCF-A90B-F126-2EFAEAB89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F33441-05F8-3A5E-360B-20716F3F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31" y="1198193"/>
            <a:ext cx="3620389" cy="1857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BA03A-59A8-14F7-F03C-72DAF3E5A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5" y="267589"/>
            <a:ext cx="891776" cy="891776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5">
                <a:extLst>
                  <a:ext uri="{FF2B5EF4-FFF2-40B4-BE49-F238E27FC236}">
                    <a16:creationId xmlns:a16="http://schemas.microsoft.com/office/drawing/2014/main" id="{44B9CEA7-52FB-2C10-D600-253C18300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9806" y="290754"/>
                <a:ext cx="9977472" cy="88556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М і К - середини сторін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і AD </a:t>
                </a:r>
                <a:r>
                  <a:rPr lang="uk-UA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паралелограма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ABCD. </a:t>
                </a:r>
                <a:r>
                  <a:rPr lang="uk-UA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Виразіть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 </a:t>
                </a:r>
                <a:r>
                  <a:rPr lang="uk-UA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МК</m:t>
                        </m:r>
                      </m:e>
                    </m:acc>
                  </m:oMath>
                </a14:m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через вектори</a:t>
                </a:r>
                <a:r>
                  <a:rPr 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acc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altLang="ru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5">
                <a:extLst>
                  <a:ext uri="{FF2B5EF4-FFF2-40B4-BE49-F238E27FC236}">
                    <a16:creationId xmlns:a16="http://schemas.microsoft.com/office/drawing/2014/main" id="{44B9CEA7-52FB-2C10-D600-253C18300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9806" y="290754"/>
                <a:ext cx="9977472" cy="885563"/>
              </a:xfrm>
              <a:prstGeom prst="rect">
                <a:avLst/>
              </a:prstGeom>
              <a:blipFill>
                <a:blip r:embed="rId5"/>
                <a:stretch>
                  <a:fillRect t="-4762" b="-14286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DBD475-8E4B-7309-8AC9-7401FE2533E8}"/>
                  </a:ext>
                </a:extLst>
              </p:cNvPr>
              <p:cNvSpPr txBox="1"/>
              <p:nvPr/>
            </p:nvSpPr>
            <p:spPr>
              <a:xfrm>
                <a:off x="6337300" y="1329117"/>
                <a:ext cx="4553893" cy="120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- 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паралелограм</a:t>
                </a:r>
                <a:endParaRPr lang="uk-UA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200" i="1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uk-UA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uk-UA" sz="2200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acc>
                    <m:r>
                      <a:rPr lang="uk-UA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uk-UA" altLang="ru-UA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altLang="ru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200" b="0" i="1" smtClean="0">
                            <a:latin typeface="Cambria Math" panose="02040503050406030204" pitchFamily="18" charset="0"/>
                          </a:rPr>
                          <m:t>МК</m:t>
                        </m:r>
                      </m:e>
                    </m:acc>
                  </m:oMath>
                </a14:m>
                <a:r>
                  <a:rPr lang="en-US" altLang="ru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uk-UA" altLang="ru-UA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DBD475-8E4B-7309-8AC9-7401FE253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00" y="1329117"/>
                <a:ext cx="4553893" cy="1201419"/>
              </a:xfrm>
              <a:prstGeom prst="rect">
                <a:avLst/>
              </a:prstGeom>
              <a:blipFill>
                <a:blip r:embed="rId6"/>
                <a:stretch>
                  <a:fillRect l="-1740" t="-3553" b="-1015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0C6C28-5473-E63A-FD6C-DCB189976434}"/>
                  </a:ext>
                </a:extLst>
              </p:cNvPr>
              <p:cNvSpPr txBox="1"/>
              <p:nvPr/>
            </p:nvSpPr>
            <p:spPr>
              <a:xfrm>
                <a:off x="378224" y="5149443"/>
                <a:ext cx="11490869" cy="136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Розглянемо 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MDK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Використаємо правило трикутника, щоб знайти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МК</m:t>
                        </m:r>
                      </m:e>
                    </m:acc>
                  </m:oMath>
                </a14:m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sz="2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𝑫𝑲</m:t>
                        </m:r>
                      </m:e>
                    </m:acc>
                    <m:r>
                      <a:rPr lang="en-US" sz="21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𝑫𝑴</m:t>
                        </m:r>
                      </m:e>
                    </m:acc>
                  </m:oMath>
                </a14:m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𝑴𝑲</m:t>
                        </m:r>
                      </m:e>
                    </m:acc>
                    <m:r>
                      <a:rPr lang="en-US" sz="2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1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uk-U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𝑴𝑲</m:t>
                        </m:r>
                      </m:e>
                    </m:acc>
                    <m:r>
                      <a:rPr lang="en-US" sz="2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1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ru-U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0C6C28-5473-E63A-FD6C-DCB189976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4" y="5149443"/>
                <a:ext cx="11490869" cy="1369349"/>
              </a:xfrm>
              <a:prstGeom prst="rect">
                <a:avLst/>
              </a:prstGeom>
              <a:blipFill>
                <a:blip r:embed="rId7"/>
                <a:stretch>
                  <a:fillRect l="-637" b="-267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65E554-FC65-5B57-10C5-34EC6482AB26}"/>
              </a:ext>
            </a:extLst>
          </p:cNvPr>
          <p:cNvSpPr txBox="1"/>
          <p:nvPr/>
        </p:nvSpPr>
        <p:spPr>
          <a:xfrm>
            <a:off x="3642383" y="2744920"/>
            <a:ext cx="3304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219EFE-C46C-CE42-1F8E-04C6E060FDBA}"/>
                  </a:ext>
                </a:extLst>
              </p:cNvPr>
              <p:cNvSpPr txBox="1"/>
              <p:nvPr/>
            </p:nvSpPr>
            <p:spPr>
              <a:xfrm>
                <a:off x="350565" y="3291973"/>
                <a:ext cx="11518528" cy="863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Розглянемо</a:t>
                </a:r>
                <a:r>
                  <a:rPr lang="uk-UA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паралелограм. У ньому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uk-UA" sz="2100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acc>
                    <m:r>
                      <a:rPr lang="uk-UA" sz="21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uk-UA" sz="21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бо за означенням паралелограма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uk-UA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100" b="0" i="1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uk-UA" sz="2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uk-UA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uk-UA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1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1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uk-UA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uk-UA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219EFE-C46C-CE42-1F8E-04C6E060F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65" y="3291973"/>
                <a:ext cx="11518528" cy="863570"/>
              </a:xfrm>
              <a:prstGeom prst="rect">
                <a:avLst/>
              </a:prstGeom>
              <a:blipFill>
                <a:blip r:embed="rId8"/>
                <a:stretch>
                  <a:fillRect l="-635" t="-1408" b="-1338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CDEB70E-A4C2-6DE8-C084-20A30FFDB707}"/>
              </a:ext>
            </a:extLst>
          </p:cNvPr>
          <p:cNvSpPr txBox="1"/>
          <p:nvPr/>
        </p:nvSpPr>
        <p:spPr>
          <a:xfrm>
            <a:off x="397274" y="4196429"/>
            <a:ext cx="97944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умовою точки М і К - середини сторін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і AD </a:t>
            </a:r>
            <a:r>
              <a:rPr lang="uk-UA" altLang="ru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577702-D909-4312-A0E8-B8AD3E326F2A}"/>
                  </a:ext>
                </a:extLst>
              </p:cNvPr>
              <p:cNvSpPr txBox="1"/>
              <p:nvPr/>
            </p:nvSpPr>
            <p:spPr>
              <a:xfrm>
                <a:off x="378224" y="4626344"/>
                <a:ext cx="11149054" cy="548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правилом множення </a:t>
                </a:r>
                <a:r>
                  <a:rPr lang="uk-UA" altLang="ru-UA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число маємо: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𝐷𝐾</m:t>
                        </m:r>
                      </m:e>
                    </m:acc>
                    <m:r>
                      <a:rPr lang="uk-UA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altLang="ru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uk-UA" sz="21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</m:acc>
                    <m:r>
                      <a:rPr lang="uk-UA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uk-UA" sz="21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UA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ru-U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577702-D909-4312-A0E8-B8AD3E326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4" y="4626344"/>
                <a:ext cx="11149054" cy="548612"/>
              </a:xfrm>
              <a:prstGeom prst="rect">
                <a:avLst/>
              </a:prstGeom>
              <a:blipFill>
                <a:blip r:embed="rId9"/>
                <a:stretch>
                  <a:fillRect l="-656" b="-777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8EFCB0D-DF14-D735-8BF4-385307531929}"/>
              </a:ext>
            </a:extLst>
          </p:cNvPr>
          <p:cNvCxnSpPr>
            <a:cxnSpLocks/>
          </p:cNvCxnSpPr>
          <p:nvPr/>
        </p:nvCxnSpPr>
        <p:spPr>
          <a:xfrm flipH="1">
            <a:off x="2387600" y="2783086"/>
            <a:ext cx="979037" cy="52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CDD363B-CFBF-2D61-4154-14951CEC28C9}"/>
              </a:ext>
            </a:extLst>
          </p:cNvPr>
          <p:cNvCxnSpPr>
            <a:cxnSpLocks/>
          </p:cNvCxnSpPr>
          <p:nvPr/>
        </p:nvCxnSpPr>
        <p:spPr>
          <a:xfrm flipV="1">
            <a:off x="3366637" y="2079874"/>
            <a:ext cx="310013" cy="69722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654DD60-2130-566C-3491-0A451F45BC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6891" y="4039472"/>
            <a:ext cx="1725109" cy="25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ABA8E-3E5E-D264-6E6D-08C51DB7A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E0E3359-9313-A4FA-FE74-F93F6596A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5137" r="30451" b="14400"/>
          <a:stretch>
            <a:fillRect/>
          </a:stretch>
        </p:blipFill>
        <p:spPr bwMode="auto">
          <a:xfrm>
            <a:off x="319136" y="228601"/>
            <a:ext cx="1309640" cy="1289946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457AFBF-C874-470A-0A31-0225FE8B70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86894" y="2351472"/>
            <a:ext cx="9066351" cy="1143000"/>
          </a:xfrm>
        </p:spPr>
        <p:txBody>
          <a:bodyPr>
            <a:no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мати хороший розум, </a:t>
            </a:r>
            <a:b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головне – добре його застосовувати.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F67609-2F5E-8FB9-94CD-0B4DA3D5838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570207" y="4501598"/>
            <a:ext cx="3983038" cy="749300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 Декарт</a:t>
            </a:r>
          </a:p>
        </p:txBody>
      </p:sp>
    </p:spTree>
    <p:extLst>
      <p:ext uri="{BB962C8B-B14F-4D97-AF65-F5344CB8AC3E}">
        <p14:creationId xmlns:p14="http://schemas.microsoft.com/office/powerpoint/2010/main" val="25903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0A49C4A-4A85-DF8C-4329-C7E9A27B41AA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 заняття</a:t>
            </a:r>
            <a:endParaRPr lang="ru-U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E8AE055-7CFE-E12F-D7F8-A29FBCB6C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991828"/>
              </p:ext>
            </p:extLst>
          </p:nvPr>
        </p:nvGraphicFramePr>
        <p:xfrm>
          <a:off x="1673224" y="742950"/>
          <a:ext cx="9356725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Сформированное изображение">
            <a:extLst>
              <a:ext uri="{FF2B5EF4-FFF2-40B4-BE49-F238E27FC236}">
                <a16:creationId xmlns:a16="http://schemas.microsoft.com/office/drawing/2014/main" id="{FF1F676D-2FE5-213E-C1F3-A96457BE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1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450" y="2339446"/>
            <a:ext cx="28829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9626B-52D8-C4CB-A70F-3AA375201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Знак питання: векторна графіка, зображення, Знак питання малюнки | Скачати  з Depositphotos">
            <a:extLst>
              <a:ext uri="{FF2B5EF4-FFF2-40B4-BE49-F238E27FC236}">
                <a16:creationId xmlns:a16="http://schemas.microsoft.com/office/drawing/2014/main" id="{87C83E09-E4D4-5098-3053-1C48C935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444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5" y="2988928"/>
            <a:ext cx="1216693" cy="12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7ED340-76D2-A1B2-15CC-B04C67251877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endParaRPr lang="ru-UA" sz="5400" b="1" dirty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C8DB7-8E1F-BB52-573C-EF4DCB991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643" y="3465386"/>
            <a:ext cx="2173690" cy="3260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A860D3-70EC-DA3C-68BB-5B171A6A7649}"/>
                  </a:ext>
                </a:extLst>
              </p:cNvPr>
              <p:cNvSpPr txBox="1"/>
              <p:nvPr/>
            </p:nvSpPr>
            <p:spPr>
              <a:xfrm>
                <a:off x="1116065" y="2383143"/>
                <a:ext cx="7155870" cy="579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lvl="0" indent="-457200">
                  <a:buFont typeface="Wingdings" panose="05000000000000000000" pitchFamily="2" charset="2"/>
                  <a:buChar char="ü"/>
                  <a:defRPr/>
                </a:pPr>
                <a:r>
                  <a:rPr lang="uk-UA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Протилежно напрямлені з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8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АО</m:t>
                        </m:r>
                      </m:e>
                    </m:acc>
                  </m:oMath>
                </a14:m>
                <a:endParaRPr lang="en-GB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A860D3-70EC-DA3C-68BB-5B171A6A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65" y="2383143"/>
                <a:ext cx="7155870" cy="579389"/>
              </a:xfrm>
              <a:prstGeom prst="rect">
                <a:avLst/>
              </a:prstGeom>
              <a:blipFill>
                <a:blip r:embed="rId7"/>
                <a:stretch>
                  <a:fillRect l="-1448" t="-1053" b="-2947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C6A89-23ED-41C7-31ED-2CE4B34D9A30}"/>
                  </a:ext>
                </a:extLst>
              </p:cNvPr>
              <p:cNvSpPr txBox="1"/>
              <p:nvPr/>
            </p:nvSpPr>
            <p:spPr>
              <a:xfrm>
                <a:off x="681737" y="1544698"/>
                <a:ext cx="5820824" cy="597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lvl="0" indent="-457200" algn="just">
                  <a:buFont typeface="Wingdings" panose="05000000000000000000" pitchFamily="2" charset="2"/>
                  <a:buChar char="ü"/>
                  <a:defRPr/>
                </a:pPr>
                <a:r>
                  <a:rPr lang="uk-UA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rPr>
                  <a:t>Співнапрямлені з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8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ADLaM Display" panose="02010000000000000000" pitchFamily="2" charset="0"/>
                            <a:cs typeface="Times New Roman" panose="02020603050405020304" pitchFamily="18" charset="0"/>
                          </a:rPr>
                          <m:t>КС</m:t>
                        </m:r>
                      </m:e>
                    </m:acc>
                  </m:oMath>
                </a14:m>
                <a:endParaRPr lang="en-GB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DLaM Display" panose="0201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C6A89-23ED-41C7-31ED-2CE4B34D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7" y="1544698"/>
                <a:ext cx="5820824" cy="597087"/>
              </a:xfrm>
              <a:prstGeom prst="rect">
                <a:avLst/>
              </a:prstGeom>
              <a:blipFill>
                <a:blip r:embed="rId8"/>
                <a:stretch>
                  <a:fillRect l="-1885" b="-2551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586D73-ED82-F991-CC9C-6E321383BDED}"/>
                  </a:ext>
                </a:extLst>
              </p:cNvPr>
              <p:cNvSpPr txBox="1"/>
              <p:nvPr/>
            </p:nvSpPr>
            <p:spPr>
              <a:xfrm>
                <a:off x="1745209" y="3287027"/>
                <a:ext cx="5264775" cy="57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lvl="0" indent="-457200">
                  <a:buFont typeface="Wingdings" panose="05000000000000000000" pitchFamily="2" charset="2"/>
                  <a:buChar char="ü"/>
                  <a:defRPr/>
                </a:pPr>
                <a:r>
                  <a:rPr lang="uk-UA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Noto Sans" panose="020B0502040504020204" pitchFamily="34"/>
                    <a:cs typeface="Times New Roman" panose="02020603050405020304" pitchFamily="18" charset="0"/>
                  </a:rPr>
                  <a:t>Що дорівнюють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8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Noto Sans" panose="020B0502040504020204" pitchFamily="34"/>
                            <a:cs typeface="Times New Roman" panose="02020603050405020304" pitchFamily="18" charset="0"/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uk-UA" sz="2800" b="1" i="0" dirty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Noto Sans" panose="020B0502040504020204" pitchFamily="34"/>
                            <a:cs typeface="Times New Roman" panose="02020603050405020304" pitchFamily="18" charset="0"/>
                          </a:rPr>
                          <m:t>К</m:t>
                        </m:r>
                      </m:e>
                    </m:acc>
                  </m:oMath>
                </a14:m>
                <a:endParaRPr lang="en-GB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586D73-ED82-F991-CC9C-6E321383B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209" y="3287027"/>
                <a:ext cx="5264775" cy="578813"/>
              </a:xfrm>
              <a:prstGeom prst="rect">
                <a:avLst/>
              </a:prstGeom>
              <a:blipFill>
                <a:blip r:embed="rId9"/>
                <a:stretch>
                  <a:fillRect l="-1968" t="-1053" b="-2842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3F83A5-D053-1B28-AC18-74FE2666041F}"/>
                  </a:ext>
                </a:extLst>
              </p:cNvPr>
              <p:cNvSpPr txBox="1"/>
              <p:nvPr/>
            </p:nvSpPr>
            <p:spPr>
              <a:xfrm>
                <a:off x="6189950" y="1514103"/>
                <a:ext cx="2634508" cy="579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28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КС</m:t>
                          </m:r>
                        </m:e>
                      </m:acc>
                      <m:r>
                        <a:rPr lang="uk-UA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↑↑</m:t>
                      </m:r>
                      <m:acc>
                        <m:accPr>
                          <m:chr m:val="⃗"/>
                          <m:ctrlPr>
                            <a:rPr lang="uk-UA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2800" b="1" i="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АВ</m:t>
                          </m:r>
                        </m:e>
                      </m:acc>
                    </m:oMath>
                  </m:oMathPara>
                </a14:m>
                <a:endParaRPr lang="ru-UA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3F83A5-D053-1B28-AC18-74FE26660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950" y="1514103"/>
                <a:ext cx="2634508" cy="5793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1BCC4D-704B-BE7D-307C-33A6474DA6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1119" y="260596"/>
            <a:ext cx="2851808" cy="1949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E2A08-A04C-36E3-7D7B-44FC50576E22}"/>
              </a:ext>
            </a:extLst>
          </p:cNvPr>
          <p:cNvSpPr txBox="1"/>
          <p:nvPr/>
        </p:nvSpPr>
        <p:spPr>
          <a:xfrm>
            <a:off x="1116065" y="928084"/>
            <a:ext cx="7650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У паралелограмі АВСК назвіть вектори: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443354-9557-DA39-8EDD-001A4FB63A3B}"/>
                  </a:ext>
                </a:extLst>
              </p:cNvPr>
              <p:cNvSpPr txBox="1"/>
              <p:nvPr/>
            </p:nvSpPr>
            <p:spPr>
              <a:xfrm>
                <a:off x="2257208" y="4145072"/>
                <a:ext cx="4752776" cy="579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lvl="0" indent="-457200">
                  <a:buFont typeface="Wingdings" panose="05000000000000000000" pitchFamily="2" charset="2"/>
                  <a:buChar char="ü"/>
                  <a:defRPr/>
                </a:pPr>
                <a:r>
                  <a:rPr lang="uk-UA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Noto Sans" panose="020B0502040504020204" pitchFamily="34"/>
                    <a:cs typeface="Times New Roman" panose="02020603050405020304" pitchFamily="18" charset="0"/>
                  </a:rPr>
                  <a:t>Сума векторів</a:t>
                </a:r>
                <a14:m>
                  <m:oMath xmlns:m="http://schemas.openxmlformats.org/officeDocument/2006/math">
                    <m:r>
                      <a:rPr lang="uk-UA" sz="2800" b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uk-UA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8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Noto Sans" panose="020B0502040504020204" pitchFamily="34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m:rPr>
                            <m:nor/>
                          </m:rPr>
                          <a:rPr lang="uk-UA" sz="2800" b="1" i="0" dirty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Noto Sans" panose="020B0502040504020204" pitchFamily="34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Noto Sans" panose="020B0502040504020204" pitchFamily="34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8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Noto Sans" panose="020B0502040504020204" pitchFamily="34"/>
                            <a:cs typeface="Times New Roman" panose="02020603050405020304" pitchFamily="18" charset="0"/>
                          </a:rPr>
                          <m:t>О</m:t>
                        </m:r>
                        <m:r>
                          <m:rPr>
                            <m:nor/>
                          </m:rPr>
                          <a:rPr lang="uk-UA" sz="2800" b="1" i="0" dirty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Noto Sans" panose="020B0502040504020204" pitchFamily="34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Noto Sans" panose="020B0502040504020204" pitchFamily="34"/>
                    <a:cs typeface="Times New Roman" panose="02020603050405020304" pitchFamily="18" charset="0"/>
                  </a:rPr>
                  <a:t> </a:t>
                </a:r>
                <a:endParaRPr lang="en-GB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443354-9557-DA39-8EDD-001A4FB63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08" y="4145072"/>
                <a:ext cx="4752776" cy="579389"/>
              </a:xfrm>
              <a:prstGeom prst="rect">
                <a:avLst/>
              </a:prstGeom>
              <a:blipFill>
                <a:blip r:embed="rId12"/>
                <a:stretch>
                  <a:fillRect l="-2179" t="-1053" b="-2947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FE9575-7F43-540A-18AF-64DCDDA6B3CE}"/>
                  </a:ext>
                </a:extLst>
              </p:cNvPr>
              <p:cNvSpPr txBox="1"/>
              <p:nvPr/>
            </p:nvSpPr>
            <p:spPr>
              <a:xfrm>
                <a:off x="8034834" y="2383738"/>
                <a:ext cx="2634508" cy="579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2800" b="1" i="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А</m:t>
                          </m:r>
                          <m:r>
                            <a:rPr lang="uk-UA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</m:acc>
                      <m:r>
                        <a:rPr lang="uk-UA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↑↓</m:t>
                      </m:r>
                      <m:acc>
                        <m:accPr>
                          <m:chr m:val="⃗"/>
                          <m:ctrlPr>
                            <a:rPr lang="uk-UA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28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С</m:t>
                          </m:r>
                          <m:r>
                            <m:rPr>
                              <m:nor/>
                            </m:rPr>
                            <a:rPr lang="uk-UA" sz="2800" b="1" i="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</m:acc>
                    </m:oMath>
                  </m:oMathPara>
                </a14:m>
                <a:endParaRPr lang="ru-UA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FE9575-7F43-540A-18AF-64DCDDA6B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834" y="2383738"/>
                <a:ext cx="2634508" cy="5793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 descr="Знак питання | Різне-всяке">
            <a:extLst>
              <a:ext uri="{FF2B5EF4-FFF2-40B4-BE49-F238E27FC236}">
                <a16:creationId xmlns:a16="http://schemas.microsoft.com/office/drawing/2014/main" id="{E1138F0C-0C67-DAD4-6A7F-7987F0E847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3" y="214871"/>
            <a:ext cx="844550" cy="84455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CB93B2-4094-1066-1ECE-B69F2DE21CEA}"/>
                  </a:ext>
                </a:extLst>
              </p:cNvPr>
              <p:cNvSpPr txBox="1"/>
              <p:nvPr/>
            </p:nvSpPr>
            <p:spPr>
              <a:xfrm>
                <a:off x="7536670" y="3111502"/>
                <a:ext cx="3718957" cy="1060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uk-UA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ADLaM Display" panose="02010000000000000000" pitchFamily="2" charset="0"/>
                            <a:cs typeface="Times New Roman" panose="02020603050405020304" pitchFamily="18" charset="0"/>
                          </a:rPr>
                          <m:t>К</m:t>
                        </m:r>
                      </m:e>
                    </m:acc>
                    <m:r>
                      <a:rPr lang="uk-UA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↑↑</m:t>
                    </m:r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ADLaM Display" panose="02010000000000000000" pitchFamily="2" charset="0"/>
                            <a:cs typeface="Times New Roman" panose="02020603050405020304" pitchFamily="18" charset="0"/>
                          </a:rPr>
                          <m:t>ВС</m:t>
                        </m:r>
                      </m:e>
                    </m:acc>
                  </m:oMath>
                </a14:m>
                <a:r>
                  <a:rPr lang="uk-UA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uk-UA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ADLaM Display" panose="02010000000000000000" pitchFamily="2" charset="0"/>
                            <a:cs typeface="Times New Roman" panose="02020603050405020304" pitchFamily="18" charset="0"/>
                          </a:rPr>
                          <m:t>К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DLaM Display" panose="02010000000000000000" pitchFamily="2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</m:acc>
                    <m:r>
                      <a:rPr lang="uk-UA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DLaM Display" panose="02010000000000000000" pitchFamily="2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DLaM Display" panose="02010000000000000000" pitchFamily="2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uk-UA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uk-UA" sz="2400" b="1" dirty="0">
                                <a:solidFill>
                                  <a:srgbClr val="C00000"/>
                                </a:solidFill>
                                <a:latin typeface="Times New Roman" panose="02020603050405020304" pitchFamily="18" charset="0"/>
                                <a:ea typeface="ADLaM Display" panose="02010000000000000000" pitchFamily="2" charset="0"/>
                                <a:cs typeface="Times New Roman" panose="02020603050405020304" pitchFamily="18" charset="0"/>
                              </a:rPr>
                              <m:t>ВС</m:t>
                            </m:r>
                          </m:e>
                        </m:acc>
                      </m:e>
                    </m:d>
                  </m:oMath>
                </a14:m>
                <a:r>
                  <a:rPr lang="uk-UA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ctr"/>
                <a:r>
                  <a:rPr lang="uk-UA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тому</a:t>
                </a:r>
                <a:r>
                  <a:rPr lang="uk-UA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uk-UA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ADLaM Display" panose="02010000000000000000" pitchFamily="2" charset="0"/>
                            <a:cs typeface="Times New Roman" panose="02020603050405020304" pitchFamily="18" charset="0"/>
                          </a:rPr>
                          <m:t>К</m:t>
                        </m:r>
                      </m:e>
                    </m:acc>
                    <m:r>
                      <a:rPr lang="uk-UA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DLaM Display" panose="02010000000000000000" pitchFamily="2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uk-UA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ADLaM Display" panose="02010000000000000000" pitchFamily="2" charset="0"/>
                            <a:cs typeface="Times New Roman" panose="02020603050405020304" pitchFamily="18" charset="0"/>
                          </a:rPr>
                          <m:t>ВС</m:t>
                        </m:r>
                      </m:e>
                    </m:acc>
                  </m:oMath>
                </a14:m>
                <a:r>
                  <a:rPr lang="uk-UA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UA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CB93B2-4094-1066-1ECE-B69F2DE21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670" y="3111502"/>
                <a:ext cx="3718957" cy="1060803"/>
              </a:xfrm>
              <a:prstGeom prst="rect">
                <a:avLst/>
              </a:prstGeom>
              <a:blipFill>
                <a:blip r:embed="rId15"/>
                <a:stretch>
                  <a:fillRect b="-1264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C0103D-CFBD-5671-5554-C5CCCD01FFB2}"/>
                  </a:ext>
                </a:extLst>
              </p:cNvPr>
              <p:cNvSpPr txBox="1"/>
              <p:nvPr/>
            </p:nvSpPr>
            <p:spPr>
              <a:xfrm>
                <a:off x="6866454" y="4429888"/>
                <a:ext cx="2634508" cy="579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2800" b="1" i="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В</m:t>
                          </m:r>
                          <m:r>
                            <a:rPr lang="uk-UA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</m:acc>
                      <m:r>
                        <a:rPr lang="uk-UA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DLaM Display" panose="02010000000000000000" pitchFamily="2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uk-UA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2800" b="1" i="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ОС</m:t>
                          </m:r>
                        </m:e>
                      </m:acc>
                      <m:r>
                        <a:rPr lang="uk-UA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DLaM Display" panose="02010000000000000000" pitchFamily="2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uk-UA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28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В</m:t>
                          </m:r>
                          <m:r>
                            <a:rPr lang="uk-UA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DLaM Display" panose="02010000000000000000" pitchFamily="2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</m:acc>
                    </m:oMath>
                  </m:oMathPara>
                </a14:m>
                <a:endParaRPr lang="ru-UA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C0103D-CFBD-5671-5554-C5CCCD01F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454" y="4429888"/>
                <a:ext cx="2634508" cy="5793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B8D95EC-E236-E470-F360-3885334BBF60}"/>
              </a:ext>
            </a:extLst>
          </p:cNvPr>
          <p:cNvSpPr txBox="1"/>
          <p:nvPr/>
        </p:nvSpPr>
        <p:spPr>
          <a:xfrm>
            <a:off x="1458548" y="5034270"/>
            <a:ext cx="1018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Чому дорівнює різниця векторів, які задано координатами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656C25-CC69-C9C1-3CB5-373A9F2EF6A8}"/>
              </a:ext>
            </a:extLst>
          </p:cNvPr>
          <p:cNvSpPr txBox="1"/>
          <p:nvPr/>
        </p:nvSpPr>
        <p:spPr>
          <a:xfrm>
            <a:off x="1734645" y="5624054"/>
            <a:ext cx="9907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Вектор, координати якого дорівнюють різниці відповідних координат двох векторів</a:t>
            </a:r>
            <a:endParaRPr lang="ru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EA5DB-EE7D-9892-63AB-6FCA3F4E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8610DC55-3CF0-CD6E-E3C1-59193F85EF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8554" y="428432"/>
            <a:ext cx="11173116" cy="31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ознайомитись з множенням вектора на число, розглянемо приклад. Нехай одна автівка рухається прямолінійно з постійною швидкістю, друге авто рухається в тому самому напрямку зі швидкістю, що вдвічі більша за швидкість першого. А третє авто рухається їм назустріч, тобто в протилежному напрямку з тією ж швидкістю, як і в першої автівки.  </a:t>
            </a:r>
            <a:endParaRPr lang="ru-RU" alt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61C18348-D393-4A01-E746-15E13B03A413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5518484"/>
            <a:ext cx="9525000" cy="1066800"/>
            <a:chOff x="-96" y="2544"/>
            <a:chExt cx="6000" cy="67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AFC104DE-8471-909C-D73D-C4629A904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" y="2544"/>
              <a:ext cx="6000" cy="672"/>
            </a:xfrm>
            <a:custGeom>
              <a:avLst/>
              <a:gdLst>
                <a:gd name="T0" fmla="*/ 48 w 6000"/>
                <a:gd name="T1" fmla="*/ 192 h 672"/>
                <a:gd name="T2" fmla="*/ 6000 w 6000"/>
                <a:gd name="T3" fmla="*/ 0 h 672"/>
                <a:gd name="T4" fmla="*/ 6000 w 6000"/>
                <a:gd name="T5" fmla="*/ 432 h 672"/>
                <a:gd name="T6" fmla="*/ 0 w 6000"/>
                <a:gd name="T7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0" h="672">
                  <a:moveTo>
                    <a:pt x="48" y="192"/>
                  </a:moveTo>
                  <a:lnTo>
                    <a:pt x="6000" y="0"/>
                  </a:lnTo>
                  <a:lnTo>
                    <a:pt x="6000" y="432"/>
                  </a:lnTo>
                  <a:lnTo>
                    <a:pt x="0" y="672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5F5F5F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A08C15E3-773F-C4AD-98CB-C296CD56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68"/>
              <a:ext cx="5856" cy="208"/>
            </a:xfrm>
            <a:custGeom>
              <a:avLst/>
              <a:gdLst>
                <a:gd name="T0" fmla="*/ 0 w 5856"/>
                <a:gd name="T1" fmla="*/ 208 h 208"/>
                <a:gd name="T2" fmla="*/ 5856 w 5856"/>
                <a:gd name="T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56" h="208">
                  <a:moveTo>
                    <a:pt x="0" y="208"/>
                  </a:moveTo>
                  <a:lnTo>
                    <a:pt x="5856" y="0"/>
                  </a:lnTo>
                </a:path>
              </a:pathLst>
            </a:custGeom>
            <a:noFill/>
            <a:ln w="57150" cap="flat" cmpd="sng">
              <a:solidFill>
                <a:schemeClr val="bg1"/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6F030480-2F39-B35F-179B-3ACF58FFA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374">
            <a:off x="4533900" y="5594684"/>
            <a:ext cx="1611313" cy="1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4FA711DE-510A-7CC5-2D3D-15F3B4CE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530">
            <a:off x="1866900" y="5442284"/>
            <a:ext cx="205740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5">
            <a:extLst>
              <a:ext uri="{FF2B5EF4-FFF2-40B4-BE49-F238E27FC236}">
                <a16:creationId xmlns:a16="http://schemas.microsoft.com/office/drawing/2014/main" id="{A8540AAD-EAF7-CA79-436B-7AB373124252}"/>
              </a:ext>
            </a:extLst>
          </p:cNvPr>
          <p:cNvGrpSpPr>
            <a:grpSpLocks/>
          </p:cNvGrpSpPr>
          <p:nvPr/>
        </p:nvGrpSpPr>
        <p:grpSpPr bwMode="auto">
          <a:xfrm rot="-212921">
            <a:off x="8877300" y="5061284"/>
            <a:ext cx="1447800" cy="817563"/>
            <a:chOff x="4560" y="2221"/>
            <a:chExt cx="912" cy="515"/>
          </a:xfrm>
        </p:grpSpPr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D7BDD3D7-0D17-E2E9-9306-D7765E060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" y="2221"/>
              <a:ext cx="912" cy="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1FAA79A5-EB96-8EA9-3BCE-DE15DADF3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7" y="2408"/>
              <a:ext cx="5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dirty="0"/>
                <a:t>ТАКСІ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9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CD59E-8D42-2A08-E6C8-5F017F065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>
            <a:extLst>
              <a:ext uri="{FF2B5EF4-FFF2-40B4-BE49-F238E27FC236}">
                <a16:creationId xmlns:a16="http://schemas.microsoft.com/office/drawing/2014/main" id="{29A49413-454C-33F5-1AA3-23CDDC03B496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5678900"/>
            <a:ext cx="9525000" cy="1066800"/>
            <a:chOff x="-96" y="2544"/>
            <a:chExt cx="6000" cy="67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B00EFFCA-FC12-C6DD-6A86-409FBD08B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" y="2544"/>
              <a:ext cx="6000" cy="672"/>
            </a:xfrm>
            <a:custGeom>
              <a:avLst/>
              <a:gdLst>
                <a:gd name="T0" fmla="*/ 48 w 6000"/>
                <a:gd name="T1" fmla="*/ 192 h 672"/>
                <a:gd name="T2" fmla="*/ 6000 w 6000"/>
                <a:gd name="T3" fmla="*/ 0 h 672"/>
                <a:gd name="T4" fmla="*/ 6000 w 6000"/>
                <a:gd name="T5" fmla="*/ 432 h 672"/>
                <a:gd name="T6" fmla="*/ 0 w 6000"/>
                <a:gd name="T7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0" h="672">
                  <a:moveTo>
                    <a:pt x="48" y="192"/>
                  </a:moveTo>
                  <a:lnTo>
                    <a:pt x="6000" y="0"/>
                  </a:lnTo>
                  <a:lnTo>
                    <a:pt x="6000" y="432"/>
                  </a:lnTo>
                  <a:lnTo>
                    <a:pt x="0" y="672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5F5F5F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AF8E5113-D28E-23A6-9024-C73C25978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68"/>
              <a:ext cx="5856" cy="208"/>
            </a:xfrm>
            <a:custGeom>
              <a:avLst/>
              <a:gdLst>
                <a:gd name="T0" fmla="*/ 0 w 5856"/>
                <a:gd name="T1" fmla="*/ 208 h 208"/>
                <a:gd name="T2" fmla="*/ 5856 w 5856"/>
                <a:gd name="T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56" h="208">
                  <a:moveTo>
                    <a:pt x="0" y="208"/>
                  </a:moveTo>
                  <a:lnTo>
                    <a:pt x="5856" y="0"/>
                  </a:lnTo>
                </a:path>
              </a:pathLst>
            </a:custGeom>
            <a:noFill/>
            <a:ln w="57150" cap="flat" cmpd="sng">
              <a:solidFill>
                <a:schemeClr val="bg1"/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E5D987C9-413A-3062-E0FC-A25BB8F8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374">
            <a:off x="4533900" y="5755100"/>
            <a:ext cx="1611313" cy="1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27C62D7B-DB28-9AC0-C59C-1ECD2CAC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530">
            <a:off x="1866900" y="5602700"/>
            <a:ext cx="205740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5">
            <a:extLst>
              <a:ext uri="{FF2B5EF4-FFF2-40B4-BE49-F238E27FC236}">
                <a16:creationId xmlns:a16="http://schemas.microsoft.com/office/drawing/2014/main" id="{9E20E8E4-C9DB-9773-543A-EA1CB9FA3B91}"/>
              </a:ext>
            </a:extLst>
          </p:cNvPr>
          <p:cNvGrpSpPr>
            <a:grpSpLocks/>
          </p:cNvGrpSpPr>
          <p:nvPr/>
        </p:nvGrpSpPr>
        <p:grpSpPr bwMode="auto">
          <a:xfrm rot="-212921">
            <a:off x="8877300" y="5221700"/>
            <a:ext cx="1447800" cy="817563"/>
            <a:chOff x="4560" y="2221"/>
            <a:chExt cx="912" cy="515"/>
          </a:xfrm>
        </p:grpSpPr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B9BA60CC-BF35-E940-1BE9-7F1AE09DF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" y="2221"/>
              <a:ext cx="912" cy="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5A3C26E5-80CB-C590-6FD8-F1886E1E5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7" y="2408"/>
              <a:ext cx="5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dirty="0"/>
                <a:t>ТАКСІ</a:t>
              </a: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240A514F-F5D0-BE15-8C10-3A2FCBCBAEBE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4764500"/>
            <a:ext cx="1193800" cy="701675"/>
            <a:chOff x="544" y="1536"/>
            <a:chExt cx="752" cy="442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EF672DD3-BCD2-7C0F-9979-F90C3939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1928"/>
              <a:ext cx="752" cy="40"/>
            </a:xfrm>
            <a:custGeom>
              <a:avLst/>
              <a:gdLst>
                <a:gd name="T0" fmla="*/ 0 w 752"/>
                <a:gd name="T1" fmla="*/ 40 h 40"/>
                <a:gd name="T2" fmla="*/ 752 w 752"/>
                <a:gd name="T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2" h="40">
                  <a:moveTo>
                    <a:pt x="0" y="40"/>
                  </a:moveTo>
                  <a:lnTo>
                    <a:pt x="752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AB4100E2-26B5-B8C1-AA4C-0CD7B7662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536"/>
              <a:ext cx="384" cy="442"/>
              <a:chOff x="2832" y="1776"/>
              <a:chExt cx="384" cy="442"/>
            </a:xfrm>
          </p:grpSpPr>
          <p:sp>
            <p:nvSpPr>
              <p:cNvPr id="16" name="Text Box 21">
                <a:extLst>
                  <a:ext uri="{FF2B5EF4-FFF2-40B4-BE49-F238E27FC236}">
                    <a16:creationId xmlns:a16="http://schemas.microsoft.com/office/drawing/2014/main" id="{14F5116C-FE57-232D-70C9-E985FC9B8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38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40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v</a:t>
                </a:r>
                <a:endParaRPr lang="ru-RU" altLang="ru-UA" sz="40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Line 22">
                <a:extLst>
                  <a:ext uri="{FF2B5EF4-FFF2-40B4-BE49-F238E27FC236}">
                    <a16:creationId xmlns:a16="http://schemas.microsoft.com/office/drawing/2014/main" id="{2C297B5B-A99C-57B5-77EE-91A3C1A08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92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id="{FDB00388-7C08-59B9-6485-D0BCAE87BEF1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4688300"/>
            <a:ext cx="2298700" cy="701675"/>
            <a:chOff x="1920" y="1920"/>
            <a:chExt cx="1448" cy="442"/>
          </a:xfrm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EB260444-5065-B630-88C5-9C333E5E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2288"/>
              <a:ext cx="1448" cy="64"/>
            </a:xfrm>
            <a:custGeom>
              <a:avLst/>
              <a:gdLst>
                <a:gd name="T0" fmla="*/ 0 w 1448"/>
                <a:gd name="T1" fmla="*/ 64 h 64"/>
                <a:gd name="T2" fmla="*/ 1448 w 1448"/>
                <a:gd name="T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8" h="64">
                  <a:moveTo>
                    <a:pt x="0" y="64"/>
                  </a:moveTo>
                  <a:lnTo>
                    <a:pt x="1448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F039AD10-70B6-3467-B611-243AA67015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920"/>
              <a:ext cx="640" cy="442"/>
              <a:chOff x="2048" y="1920"/>
              <a:chExt cx="640" cy="442"/>
            </a:xfrm>
          </p:grpSpPr>
          <p:sp>
            <p:nvSpPr>
              <p:cNvPr id="21" name="Text Box 27">
                <a:extLst>
                  <a:ext uri="{FF2B5EF4-FFF2-40B4-BE49-F238E27FC236}">
                    <a16:creationId xmlns:a16="http://schemas.microsoft.com/office/drawing/2014/main" id="{8EC7BF59-1DEB-7414-3724-2B1883353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" y="1920"/>
                <a:ext cx="64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40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2v</a:t>
                </a:r>
                <a:endParaRPr lang="ru-RU" altLang="ru-UA" sz="40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reeform 28">
                <a:extLst>
                  <a:ext uri="{FF2B5EF4-FFF2-40B4-BE49-F238E27FC236}">
                    <a16:creationId xmlns:a16="http://schemas.microsoft.com/office/drawing/2014/main" id="{9743AEB2-CBBD-AA58-1F85-BE1B88A66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064"/>
                <a:ext cx="184" cy="1"/>
              </a:xfrm>
              <a:custGeom>
                <a:avLst/>
                <a:gdLst>
                  <a:gd name="T0" fmla="*/ 0 w 184"/>
                  <a:gd name="T1" fmla="*/ 0 h 1"/>
                  <a:gd name="T2" fmla="*/ 184 w 18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4" h="1">
                    <a:moveTo>
                      <a:pt x="0" y="0"/>
                    </a:moveTo>
                    <a:lnTo>
                      <a:pt x="184" y="1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E9F231EF-F6EA-ADA8-5761-377AF00F011C}"/>
              </a:ext>
            </a:extLst>
          </p:cNvPr>
          <p:cNvGrpSpPr>
            <a:grpSpLocks/>
          </p:cNvGrpSpPr>
          <p:nvPr/>
        </p:nvGrpSpPr>
        <p:grpSpPr bwMode="auto">
          <a:xfrm>
            <a:off x="8115300" y="4383500"/>
            <a:ext cx="2298700" cy="701675"/>
            <a:chOff x="4312" y="1536"/>
            <a:chExt cx="1448" cy="442"/>
          </a:xfrm>
        </p:grpSpPr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DA6F0ED4-4E29-D309-2145-C2249438221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12" y="1904"/>
              <a:ext cx="1448" cy="64"/>
            </a:xfrm>
            <a:custGeom>
              <a:avLst/>
              <a:gdLst>
                <a:gd name="T0" fmla="*/ 0 w 1448"/>
                <a:gd name="T1" fmla="*/ 64 h 64"/>
                <a:gd name="T2" fmla="*/ 1448 w 1448"/>
                <a:gd name="T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8" h="64">
                  <a:moveTo>
                    <a:pt x="0" y="64"/>
                  </a:moveTo>
                  <a:lnTo>
                    <a:pt x="1448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5" name="Text Box 38">
              <a:extLst>
                <a:ext uri="{FF2B5EF4-FFF2-40B4-BE49-F238E27FC236}">
                  <a16:creationId xmlns:a16="http://schemas.microsoft.com/office/drawing/2014/main" id="{6AE536AE-7EAA-6144-4393-7EB0D0226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1536"/>
              <a:ext cx="6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40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-2v</a:t>
              </a:r>
              <a:endParaRPr lang="ru-RU" altLang="ru-UA" sz="4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B8E7DCDD-C0AC-B615-478C-F71CD52B9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680"/>
              <a:ext cx="184" cy="1"/>
            </a:xfrm>
            <a:custGeom>
              <a:avLst/>
              <a:gdLst>
                <a:gd name="T0" fmla="*/ 0 w 184"/>
                <a:gd name="T1" fmla="*/ 0 h 1"/>
                <a:gd name="T2" fmla="*/ 184 w 184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">
                  <a:moveTo>
                    <a:pt x="0" y="0"/>
                  </a:moveTo>
                  <a:lnTo>
                    <a:pt x="184" y="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42">
                <a:extLst>
                  <a:ext uri="{FF2B5EF4-FFF2-40B4-BE49-F238E27FC236}">
                    <a16:creationId xmlns:a16="http://schemas.microsoft.com/office/drawing/2014/main" id="{452FD3C0-ADE3-83ED-1708-7B7864446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60" y="391163"/>
                <a:ext cx="11358880" cy="1962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E7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швидкість першої автівки дорівнює вектору</a:t>
                </a:r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можна визначити швидкість другого автомобіля вектором, який має той самий напрям, як у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uk-UA" sz="2800" b="1" i="1" dirty="0">
                        <a:latin typeface="Cambria Math" panose="02040503050406030204" pitchFamily="18" charset="0"/>
                        <a:ea typeface="Noto Sans" panose="020B0502040504020204" pitchFamily="34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довжину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рази більшу, та позначити його     </a:t>
                </a:r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Аналогічно швидкість третього автомобіля приймемо </a:t>
                </a:r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uk-UA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42">
                <a:extLst>
                  <a:ext uri="{FF2B5EF4-FFF2-40B4-BE49-F238E27FC236}">
                    <a16:creationId xmlns:a16="http://schemas.microsoft.com/office/drawing/2014/main" id="{452FD3C0-ADE3-83ED-1708-7B7864446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560" y="391163"/>
                <a:ext cx="11358880" cy="1962204"/>
              </a:xfrm>
              <a:prstGeom prst="rect">
                <a:avLst/>
              </a:prstGeom>
              <a:blipFill>
                <a:blip r:embed="rId6"/>
                <a:stretch>
                  <a:fillRect l="-1073" t="-2484" r="-1073" b="-74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7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52">
                <a:extLst>
                  <a:ext uri="{FF2B5EF4-FFF2-40B4-BE49-F238E27FC236}">
                    <a16:creationId xmlns:a16="http://schemas.microsoft.com/office/drawing/2014/main" id="{A4714C7E-896C-A291-A0DB-05D08FB2D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28" y="2428836"/>
                <a:ext cx="11267440" cy="1953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ct val="30000"/>
                  </a:spcBef>
                </a:pPr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чином маємо, що вектор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uk-UA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uk-UA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oto Sans" panose="020B0502040504020204" pitchFamily="34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800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можна одержати за допомогою множення вектор</a:t>
                </a:r>
                <a:r>
                  <a:rPr lang="uk-UA" altLang="ru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на число 2, </a:t>
                </a:r>
                <a:r>
                  <a:rPr lang="uk-UA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вектор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uk-UA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uk-UA" sz="2800" b="1" i="1" dirty="0">
                        <a:latin typeface="Cambria Math" panose="02040503050406030204" pitchFamily="18" charset="0"/>
                        <a:ea typeface="Noto Sans" panose="020B0502040504020204" pitchFamily="34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множення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ru-RU" alt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число -2. 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Цей приклад пояснює яким чином виконується множення вектора на число та показує, що при множенні матимемо </a:t>
                </a:r>
                <a:r>
                  <a:rPr lang="uk-UA" sz="28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</a:t>
                </a:r>
                <a:r>
                  <a:rPr lang="uk-UA" sz="28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altLang="ru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52">
                <a:extLst>
                  <a:ext uri="{FF2B5EF4-FFF2-40B4-BE49-F238E27FC236}">
                    <a16:creationId xmlns:a16="http://schemas.microsoft.com/office/drawing/2014/main" id="{A4714C7E-896C-A291-A0DB-05D08FB2D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428" y="2428836"/>
                <a:ext cx="11267440" cy="1953868"/>
              </a:xfrm>
              <a:prstGeom prst="rect">
                <a:avLst/>
              </a:prstGeom>
              <a:blipFill>
                <a:blip r:embed="rId7"/>
                <a:stretch>
                  <a:fillRect l="-1082" t="-2492" r="-1082" b="-77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1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E1E9D-F9C4-7A6B-A65E-67584409E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8575BA1C-6FBA-A3DB-8857-780A1285E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73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7181AA3E-0214-5CBC-CE0C-38519DF03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435" y="959282"/>
                <a:ext cx="11325476" cy="173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 sz="2600" b="1" i="1" noProof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Добутком ненульового </a:t>
                </a:r>
                <a:r>
                  <a:rPr lang="ru-RU" altLang="ru-RU" sz="26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600" b="1" i="1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altLang="ru-RU" sz="26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число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altLang="ru-RU" sz="26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називають вектор</a:t>
                </a:r>
                <a:r>
                  <a:rPr lang="en-US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00" b="1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a:rPr lang="uk-UA" sz="2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LaM Display" panose="02010000000000000000" pitchFamily="2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600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довжина якого дорівнює добутку довжини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модуль числа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uk-UA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напрям збігається з напрямом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uk-UA" sz="2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і </a:t>
                </a:r>
                <a:r>
                  <a:rPr lang="uk-UA" sz="2600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протилежний напряму </a:t>
                </a:r>
                <a:r>
                  <a:rPr lang="ru-RU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uk-UA" sz="2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7181AA3E-0214-5CBC-CE0C-38519DF03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435" y="959282"/>
                <a:ext cx="11325476" cy="1739900"/>
              </a:xfrm>
              <a:prstGeom prst="rect">
                <a:avLst/>
              </a:prstGeom>
              <a:blipFill>
                <a:blip r:embed="rId4"/>
                <a:stretch>
                  <a:fillRect t="-350" r="-700" b="-8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28DE8C1-91AE-BA95-BABD-A9DCB45FACBF}"/>
              </a:ext>
            </a:extLst>
          </p:cNvPr>
          <p:cNvGrpSpPr>
            <a:grpSpLocks/>
          </p:cNvGrpSpPr>
          <p:nvPr/>
        </p:nvGrpSpPr>
        <p:grpSpPr bwMode="auto">
          <a:xfrm>
            <a:off x="2772681" y="3009999"/>
            <a:ext cx="1273175" cy="1066800"/>
            <a:chOff x="568" y="2352"/>
            <a:chExt cx="802" cy="672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08EEED8-FBCB-C37C-5E6E-3E46CAFB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352"/>
              <a:ext cx="802" cy="672"/>
            </a:xfrm>
            <a:custGeom>
              <a:avLst/>
              <a:gdLst>
                <a:gd name="T0" fmla="*/ 802 w 802"/>
                <a:gd name="T1" fmla="*/ 0 h 672"/>
                <a:gd name="T2" fmla="*/ 0 w 802"/>
                <a:gd name="T3" fmla="*/ 672 h 672"/>
                <a:gd name="T4" fmla="*/ 0 60000 65536"/>
                <a:gd name="T5" fmla="*/ 0 60000 65536"/>
                <a:gd name="T6" fmla="*/ 0 w 802"/>
                <a:gd name="T7" fmla="*/ 0 h 672"/>
                <a:gd name="T8" fmla="*/ 802 w 802"/>
                <a:gd name="T9" fmla="*/ 672 h 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2" h="672">
                  <a:moveTo>
                    <a:pt x="802" y="0"/>
                  </a:moveTo>
                  <a:lnTo>
                    <a:pt x="0" y="672"/>
                  </a:lnTo>
                </a:path>
              </a:pathLst>
            </a:custGeom>
            <a:noFill/>
            <a:ln w="38100" cmpd="sng">
              <a:solidFill>
                <a:srgbClr val="0066FF"/>
              </a:solidFill>
              <a:round/>
              <a:headEnd type="triangle" w="med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37">
                  <a:extLst>
                    <a:ext uri="{FF2B5EF4-FFF2-40B4-BE49-F238E27FC236}">
                      <a16:creationId xmlns:a16="http://schemas.microsoft.com/office/drawing/2014/main" id="{8C6B6455-284B-18A6-546E-4FA70934B8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1" y="2364"/>
                  <a:ext cx="384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uk-UA" sz="3200" b="1" dirty="0">
                      <a:solidFill>
                        <a:srgbClr val="3325E3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3200" b="1" i="1" dirty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3200" b="1" i="1" dirty="0">
                              <a:solidFill>
                                <a:srgbClr val="3325E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</m:oMath>
                  </a14:m>
                  <a:r>
                    <a:rPr lang="uk-UA" sz="3200" i="1" dirty="0">
                      <a:solidFill>
                        <a:srgbClr val="3325E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ru-RU" sz="3200" b="1" i="1" dirty="0">
                    <a:solidFill>
                      <a:srgbClr val="3325E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8" name="Text Box 37">
                  <a:extLst>
                    <a:ext uri="{FF2B5EF4-FFF2-40B4-BE49-F238E27FC236}">
                      <a16:creationId xmlns:a16="http://schemas.microsoft.com/office/drawing/2014/main" id="{8C6B6455-284B-18A6-546E-4FA70934B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" y="2364"/>
                  <a:ext cx="384" cy="3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79AEEE-E07D-35EF-DF08-03104E076DE3}"/>
              </a:ext>
            </a:extLst>
          </p:cNvPr>
          <p:cNvGrpSpPr>
            <a:grpSpLocks/>
          </p:cNvGrpSpPr>
          <p:nvPr/>
        </p:nvGrpSpPr>
        <p:grpSpPr bwMode="auto">
          <a:xfrm>
            <a:off x="3090181" y="2781399"/>
            <a:ext cx="3746500" cy="3124200"/>
            <a:chOff x="768" y="2208"/>
            <a:chExt cx="2360" cy="1968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88BF6A1-E8D1-C6C9-C8FE-5B294B50C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208"/>
              <a:ext cx="2360" cy="1968"/>
            </a:xfrm>
            <a:custGeom>
              <a:avLst/>
              <a:gdLst>
                <a:gd name="T0" fmla="*/ 2360 w 2360"/>
                <a:gd name="T1" fmla="*/ 0 h 1968"/>
                <a:gd name="T2" fmla="*/ 0 w 2360"/>
                <a:gd name="T3" fmla="*/ 1968 h 1968"/>
                <a:gd name="T4" fmla="*/ 0 60000 65536"/>
                <a:gd name="T5" fmla="*/ 0 60000 65536"/>
                <a:gd name="T6" fmla="*/ 0 w 2360"/>
                <a:gd name="T7" fmla="*/ 0 h 1968"/>
                <a:gd name="T8" fmla="*/ 2360 w 2360"/>
                <a:gd name="T9" fmla="*/ 1968 h 19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0" h="1968">
                  <a:moveTo>
                    <a:pt x="2360" y="0"/>
                  </a:moveTo>
                  <a:lnTo>
                    <a:pt x="0" y="1968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triangle" w="med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42">
                  <a:extLst>
                    <a:ext uri="{FF2B5EF4-FFF2-40B4-BE49-F238E27FC236}">
                      <a16:creationId xmlns:a16="http://schemas.microsoft.com/office/drawing/2014/main" id="{737EBC7D-5381-62FD-19F5-C008AC83C2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8" y="2704"/>
                  <a:ext cx="528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uk-UA" sz="3200" b="1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uk-UA" sz="32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3200" b="1" i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</m:oMath>
                  </a14:m>
                  <a:r>
                    <a:rPr lang="uk-UA" sz="3200" i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ru-RU" sz="32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3" name="Text Box 42">
                  <a:extLst>
                    <a:ext uri="{FF2B5EF4-FFF2-40B4-BE49-F238E27FC236}">
                      <a16:creationId xmlns:a16="http://schemas.microsoft.com/office/drawing/2014/main" id="{737EBC7D-5381-62FD-19F5-C008AC83C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8" y="2704"/>
                  <a:ext cx="528" cy="3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DC6C66-F7B0-E432-4CDE-D1389DA8249B}"/>
              </a:ext>
            </a:extLst>
          </p:cNvPr>
          <p:cNvGrpSpPr>
            <a:grpSpLocks/>
          </p:cNvGrpSpPr>
          <p:nvPr/>
        </p:nvGrpSpPr>
        <p:grpSpPr bwMode="auto">
          <a:xfrm>
            <a:off x="5820681" y="3543399"/>
            <a:ext cx="1943100" cy="1600200"/>
            <a:chOff x="2488" y="2688"/>
            <a:chExt cx="1224" cy="1008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7A80644-A853-F8F7-F864-99486B2E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688"/>
              <a:ext cx="1208" cy="1008"/>
            </a:xfrm>
            <a:custGeom>
              <a:avLst/>
              <a:gdLst>
                <a:gd name="T0" fmla="*/ 1208 w 1208"/>
                <a:gd name="T1" fmla="*/ 0 h 1008"/>
                <a:gd name="T2" fmla="*/ 0 w 1208"/>
                <a:gd name="T3" fmla="*/ 1008 h 1008"/>
                <a:gd name="T4" fmla="*/ 0 60000 65536"/>
                <a:gd name="T5" fmla="*/ 0 60000 65536"/>
                <a:gd name="T6" fmla="*/ 0 w 1208"/>
                <a:gd name="T7" fmla="*/ 0 h 1008"/>
                <a:gd name="T8" fmla="*/ 1208 w 1208"/>
                <a:gd name="T9" fmla="*/ 1008 h 10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8" h="1008">
                  <a:moveTo>
                    <a:pt x="1208" y="0"/>
                  </a:moveTo>
                  <a:lnTo>
                    <a:pt x="0" y="1008"/>
                  </a:lnTo>
                </a:path>
              </a:pathLst>
            </a:custGeom>
            <a:noFill/>
            <a:ln w="38100" cmpd="sng">
              <a:solidFill>
                <a:srgbClr val="660066"/>
              </a:solidFill>
              <a:round/>
              <a:headEnd type="triangle" w="med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7">
                  <a:extLst>
                    <a:ext uri="{FF2B5EF4-FFF2-40B4-BE49-F238E27FC236}">
                      <a16:creationId xmlns:a16="http://schemas.microsoft.com/office/drawing/2014/main" id="{BB58975B-37F3-49D3-2176-4A3811B1A5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0" y="2984"/>
                  <a:ext cx="672" cy="5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uk-UA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uk-UA" sz="3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uk-UA" sz="3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uk-UA" sz="3200" b="1" i="1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</m:oMath>
                  </a14:m>
                  <a:r>
                    <a:rPr lang="uk-UA" sz="3200" i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ru-RU" sz="3200" b="1" i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8" name="Text Box 47">
                  <a:extLst>
                    <a:ext uri="{FF2B5EF4-FFF2-40B4-BE49-F238E27FC236}">
                      <a16:creationId xmlns:a16="http://schemas.microsoft.com/office/drawing/2014/main" id="{BB58975B-37F3-49D3-2176-4A3811B1A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0" y="2984"/>
                  <a:ext cx="672" cy="5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B590E73-787B-7455-05BF-50E4F305FEC0}"/>
              </a:ext>
            </a:extLst>
          </p:cNvPr>
          <p:cNvGrpSpPr>
            <a:grpSpLocks/>
          </p:cNvGrpSpPr>
          <p:nvPr/>
        </p:nvGrpSpPr>
        <p:grpSpPr bwMode="auto">
          <a:xfrm>
            <a:off x="7738381" y="4330799"/>
            <a:ext cx="1714500" cy="1117600"/>
            <a:chOff x="3696" y="3184"/>
            <a:chExt cx="1080" cy="704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6C41C08-5BAA-111B-B430-6C298DD3191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936" y="3184"/>
              <a:ext cx="840" cy="704"/>
            </a:xfrm>
            <a:custGeom>
              <a:avLst/>
              <a:gdLst>
                <a:gd name="T0" fmla="*/ 840 w 840"/>
                <a:gd name="T1" fmla="*/ 0 h 704"/>
                <a:gd name="T2" fmla="*/ 0 w 840"/>
                <a:gd name="T3" fmla="*/ 704 h 704"/>
                <a:gd name="T4" fmla="*/ 0 60000 65536"/>
                <a:gd name="T5" fmla="*/ 0 60000 65536"/>
                <a:gd name="T6" fmla="*/ 0 w 840"/>
                <a:gd name="T7" fmla="*/ 0 h 704"/>
                <a:gd name="T8" fmla="*/ 840 w 840"/>
                <a:gd name="T9" fmla="*/ 704 h 7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0" h="704">
                  <a:moveTo>
                    <a:pt x="840" y="0"/>
                  </a:moveTo>
                  <a:lnTo>
                    <a:pt x="0" y="704"/>
                  </a:ln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 type="triangle" w="med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E0A3201-DB09-A526-5889-EED116A3F0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249"/>
              <a:ext cx="824" cy="368"/>
              <a:chOff x="3888" y="2827"/>
              <a:chExt cx="824" cy="368"/>
            </a:xfrm>
          </p:grpSpPr>
          <p:sp>
            <p:nvSpPr>
              <p:cNvPr id="57" name="Text Box 56">
                <a:extLst>
                  <a:ext uri="{FF2B5EF4-FFF2-40B4-BE49-F238E27FC236}">
                    <a16:creationId xmlns:a16="http://schemas.microsoft.com/office/drawing/2014/main" id="{CD5C144E-BE72-83BD-02DD-AFA25C67A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841"/>
                <a:ext cx="6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58">
                    <a:extLst>
                      <a:ext uri="{FF2B5EF4-FFF2-40B4-BE49-F238E27FC236}">
                        <a16:creationId xmlns:a16="http://schemas.microsoft.com/office/drawing/2014/main" id="{6964188F-9394-77F5-0C16-D533A5D8DFA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0" y="2827"/>
                    <a:ext cx="672" cy="3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14:m>
                      <m:oMath xmlns:m="http://schemas.openxmlformats.org/officeDocument/2006/math">
                        <m:r>
                          <a:rPr lang="uk-UA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uk-UA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uk-UA" sz="3200" b="1" i="1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</m:acc>
                      </m:oMath>
                    </a14:m>
                    <a:r>
                      <a:rPr lang="uk-UA" sz="32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3200" b="1" i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 Box 58">
                    <a:extLst>
                      <a:ext uri="{FF2B5EF4-FFF2-40B4-BE49-F238E27FC236}">
                        <a16:creationId xmlns:a16="http://schemas.microsoft.com/office/drawing/2014/main" id="{6964188F-9394-77F5-0C16-D533A5D8D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040" y="2827"/>
                    <a:ext cx="672" cy="3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ru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2" name="Google Shape;396;p46">
            <a:extLst>
              <a:ext uri="{FF2B5EF4-FFF2-40B4-BE49-F238E27FC236}">
                <a16:creationId xmlns:a16="http://schemas.microsoft.com/office/drawing/2014/main" id="{7A407738-9932-2C4E-3224-1FC10F85F4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4383" y="207540"/>
            <a:ext cx="7893546" cy="78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Множення вектора на число</a:t>
            </a:r>
            <a:endParaRPr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3D5AE2E-0919-08EB-56BC-B89FD95180DC}"/>
                  </a:ext>
                </a:extLst>
              </p:cNvPr>
              <p:cNvSpPr txBox="1"/>
              <p:nvPr/>
            </p:nvSpPr>
            <p:spPr>
              <a:xfrm>
                <a:off x="513543" y="5959821"/>
                <a:ext cx="1132547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600" b="1" noProof="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Запам’ятай!</a:t>
                </a:r>
                <a:r>
                  <a:rPr lang="uk-UA" sz="2600" noProof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</a:t>
                </a:r>
                <a:r>
                  <a:rPr lang="uk-UA" sz="26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будь-якого числа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uk-UA" sz="26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та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6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6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600" i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26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6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6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alt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uk-UA" sz="26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6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alt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колінеарні. </a:t>
                </a:r>
                <a:endParaRPr lang="ru-RU" alt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3D5AE2E-0919-08EB-56BC-B89FD9518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3" y="5959821"/>
                <a:ext cx="11325476" cy="492443"/>
              </a:xfrm>
              <a:prstGeom prst="rect">
                <a:avLst/>
              </a:prstGeom>
              <a:blipFill>
                <a:blip r:embed="rId9"/>
                <a:stretch>
                  <a:fillRect l="-969" t="-12500" r="-646" b="-3125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4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66277-4219-2BBC-B230-6CE283EAC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E962F4EA-20C3-A06D-5E69-06C227FC0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73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3DFAD0-C428-FBC7-76EA-115295A01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977" r="911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" y="3088481"/>
            <a:ext cx="2391243" cy="3593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58D0BA-3B89-A9E6-9545-C1452724CA02}"/>
                  </a:ext>
                </a:extLst>
              </p:cNvPr>
              <p:cNvSpPr txBox="1"/>
              <p:nvPr/>
            </p:nvSpPr>
            <p:spPr>
              <a:xfrm>
                <a:off x="2371725" y="3613102"/>
                <a:ext cx="9445625" cy="266964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будь-яких чисел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uk-UA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uk-UA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uk-UA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будь-яких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виконуються рівності:</a:t>
                </a:r>
              </a:p>
              <a:p>
                <a:pPr lvl="0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e>
                    </m:d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uk-U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uk-U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сполучна властивість;</a:t>
                </a:r>
              </a:p>
              <a:p>
                <a:pPr lvl="0"/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перша </a:t>
                </a:r>
                <a:r>
                  <a:rPr lang="ru-RU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розпо</a:t>
                </a:r>
                <a:r>
                  <a:rPr lang="uk-UA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дільна</a:t>
                </a:r>
                <a:r>
                  <a:rPr lang="uk-U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властивість;</a:t>
                </a:r>
              </a:p>
              <a:p>
                <a:pPr lvl="0"/>
                <a:endPara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ru-RU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uk-U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друга розподільна властивість.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58D0BA-3B89-A9E6-9545-C1452724C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5" y="3613102"/>
                <a:ext cx="9445625" cy="26696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396;p46">
            <a:extLst>
              <a:ext uri="{FF2B5EF4-FFF2-40B4-BE49-F238E27FC236}">
                <a16:creationId xmlns:a16="http://schemas.microsoft.com/office/drawing/2014/main" id="{41CEB52E-83C5-3D5E-1DA3-2C6E91225F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" y="207540"/>
            <a:ext cx="10331450" cy="78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Властивості множення вектора на число</a:t>
            </a:r>
            <a:endParaRPr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D8640-FDCF-EFEE-4BDA-E78899AE7DF2}"/>
                  </a:ext>
                </a:extLst>
              </p:cNvPr>
              <p:cNvSpPr txBox="1"/>
              <p:nvPr/>
            </p:nvSpPr>
            <p:spPr>
              <a:xfrm>
                <a:off x="698500" y="1221445"/>
                <a:ext cx="9798050" cy="1082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</a:t>
                </a:r>
                <a:r>
                  <a:rPr lang="uk-UA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колінеарні 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О</m:t>
                        </m:r>
                      </m:e>
                    </m:acc>
                  </m:oMath>
                </a14:m>
                <a:r>
                  <a:rPr lang="uk-UA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існує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таке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 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uk-UA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U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D8640-FDCF-EFEE-4BDA-E78899AE7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1221445"/>
                <a:ext cx="9798050" cy="1082219"/>
              </a:xfrm>
              <a:prstGeom prst="rect">
                <a:avLst/>
              </a:prstGeom>
              <a:blipFill>
                <a:blip r:embed="rId7"/>
                <a:stretch>
                  <a:fillRect l="-1307" r="-1120" b="-1460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0DB59C-D308-CD19-6F17-E19ADA9FEC0C}"/>
                  </a:ext>
                </a:extLst>
              </p:cNvPr>
              <p:cNvSpPr txBox="1"/>
              <p:nvPr/>
            </p:nvSpPr>
            <p:spPr>
              <a:xfrm>
                <a:off x="1485900" y="2320153"/>
                <a:ext cx="102108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</a:t>
                </a:r>
                <a:r>
                  <a:rPr lang="uk-UA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координати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uk-U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 координати </a:t>
                </a:r>
                <a14:m>
                  <m:oMath xmlns:m="http://schemas.openxmlformats.org/officeDocument/2006/math">
                    <m:r>
                      <a:rPr lang="uk-UA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U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0DB59C-D308-CD19-6F17-E19ADA9F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2320153"/>
                <a:ext cx="10210800" cy="954107"/>
              </a:xfrm>
              <a:prstGeom prst="rect">
                <a:avLst/>
              </a:prstGeom>
              <a:blipFill>
                <a:blip r:embed="rId8"/>
                <a:stretch>
                  <a:fillRect l="-1254" t="-7051" b="-1730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9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9FCA4-868F-6B71-67D0-79DBE7A43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09492E1F-905B-8AC7-13B6-27F2F4FED25F}"/>
                  </a:ext>
                </a:extLst>
              </p:cNvPr>
              <p:cNvSpPr/>
              <p:nvPr/>
            </p:nvSpPr>
            <p:spPr>
              <a:xfrm>
                <a:off x="452406" y="1036757"/>
                <a:ext cx="7776864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v"/>
                </a:pP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Чому дорівнює добуток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 або </m:t>
                    </m:r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09492E1F-905B-8AC7-13B6-27F2F4FED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06" y="1036757"/>
                <a:ext cx="7776864" cy="508857"/>
              </a:xfrm>
              <a:prstGeom prst="rect">
                <a:avLst/>
              </a:prstGeom>
              <a:blipFill>
                <a:blip r:embed="rId3"/>
                <a:stretch>
                  <a:fillRect l="-1019" b="-2619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96E4112-89CC-0205-0CC1-8F0AB1652C55}"/>
                  </a:ext>
                </a:extLst>
              </p:cNvPr>
              <p:cNvSpPr/>
              <p:nvPr/>
            </p:nvSpPr>
            <p:spPr>
              <a:xfrm>
                <a:off x="3483588" y="1698933"/>
                <a:ext cx="7200800" cy="61563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Якщо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acc>
                  </m:oMath>
                </a14:m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або 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rgbClr val="00B05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𝒌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 то вважають, що 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uk-UA" sz="2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96E4112-89CC-0205-0CC1-8F0AB1652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88" y="1698933"/>
                <a:ext cx="7200800" cy="615636"/>
              </a:xfrm>
              <a:prstGeom prst="rect">
                <a:avLst/>
              </a:prstGeom>
              <a:blipFill>
                <a:blip r:embed="rId4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EA6DDF-365B-3519-1DFE-0FFEBB16857D}"/>
                  </a:ext>
                </a:extLst>
              </p:cNvPr>
              <p:cNvSpPr txBox="1"/>
              <p:nvPr/>
            </p:nvSpPr>
            <p:spPr>
              <a:xfrm>
                <a:off x="468376" y="2682725"/>
                <a:ext cx="11008492" cy="12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v"/>
                </a:pP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  можна сказати про ненульові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uk-UA" sz="24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деяке число?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EA6DDF-365B-3519-1DFE-0FFEBB168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76" y="2682725"/>
                <a:ext cx="11008492" cy="1255152"/>
              </a:xfrm>
              <a:prstGeom prst="rect">
                <a:avLst/>
              </a:prstGeom>
              <a:blipFill>
                <a:blip r:embed="rId5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9E1D62E-37EC-2E95-EC32-A40305C3680D}"/>
                  </a:ext>
                </a:extLst>
              </p:cNvPr>
              <p:cNvSpPr/>
              <p:nvPr/>
            </p:nvSpPr>
            <p:spPr>
              <a:xfrm>
                <a:off x="3445538" y="3451680"/>
                <a:ext cx="7200800" cy="61563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</a:t>
                </a:r>
                <a:r>
                  <a:rPr lang="uk-UA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uk-UA" sz="24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колінеарні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9E1D62E-37EC-2E95-EC32-A40305C36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38" y="3451680"/>
                <a:ext cx="7200800" cy="615636"/>
              </a:xfrm>
              <a:prstGeom prst="rect">
                <a:avLst/>
              </a:prstGeom>
              <a:blipFill>
                <a:blip r:embed="rId6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6A860B-0287-087C-7355-F57F118F2711}"/>
                  </a:ext>
                </a:extLst>
              </p:cNvPr>
              <p:cNvSpPr txBox="1"/>
              <p:nvPr/>
            </p:nvSpPr>
            <p:spPr>
              <a:xfrm>
                <a:off x="665735" y="4420001"/>
                <a:ext cx="11031979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v"/>
                </a:pP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Відомо, що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uk-UA" sz="24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колінеарні, причому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Як можна виразити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через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6A860B-0287-087C-7355-F57F118F2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5" y="4420001"/>
                <a:ext cx="11031979" cy="940642"/>
              </a:xfrm>
              <a:prstGeom prst="rect">
                <a:avLst/>
              </a:prstGeom>
              <a:blipFill>
                <a:blip r:embed="rId7"/>
                <a:stretch>
                  <a:fillRect l="-718" b="-1428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6B44431-D45B-AD31-442B-EA2BDF11F505}"/>
                  </a:ext>
                </a:extLst>
              </p:cNvPr>
              <p:cNvSpPr/>
              <p:nvPr/>
            </p:nvSpPr>
            <p:spPr>
              <a:xfrm>
                <a:off x="3483588" y="5301420"/>
                <a:ext cx="7200800" cy="10064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uk-UA" sz="24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колінеарні й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існує таке число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6B44431-D45B-AD31-442B-EA2BDF11F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88" y="5301420"/>
                <a:ext cx="7200800" cy="1006432"/>
              </a:xfrm>
              <a:prstGeom prst="rect">
                <a:avLst/>
              </a:prstGeom>
              <a:blipFill>
                <a:blip r:embed="rId8"/>
                <a:stretch>
                  <a:fillRect l="-1182" b="-598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224693-1C1A-D600-5D55-B63A21FDAE61}"/>
              </a:ext>
            </a:extLst>
          </p:cNvPr>
          <p:cNvSpPr txBox="1"/>
          <p:nvPr/>
        </p:nvSpPr>
        <p:spPr>
          <a:xfrm>
            <a:off x="4340838" y="253709"/>
            <a:ext cx="3263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i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Запам’ятай!</a:t>
            </a:r>
            <a:endParaRPr lang="ru-RU" alt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7C5F6287-7BD0-627F-E7AD-28B7B7B441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492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573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D371C-E564-8ECC-CD5E-7BE7E413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491B449-6E7E-A3E5-440B-C2A0067B3DD6}"/>
                  </a:ext>
                </a:extLst>
              </p:cNvPr>
              <p:cNvSpPr/>
              <p:nvPr/>
            </p:nvSpPr>
            <p:spPr>
              <a:xfrm>
                <a:off x="1217890" y="961595"/>
                <a:ext cx="9756220" cy="1006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 координати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вектор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координати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491B449-6E7E-A3E5-440B-C2A0067B3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90" y="961595"/>
                <a:ext cx="9756220" cy="1006432"/>
              </a:xfrm>
              <a:prstGeom prst="rect">
                <a:avLst/>
              </a:prstGeom>
              <a:blipFill>
                <a:blip r:embed="rId3"/>
                <a:stretch>
                  <a:fillRect t="-481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8E70B5F0-3257-DC4B-F8D0-9BB23FEB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75" y="3333731"/>
            <a:ext cx="6078398" cy="3206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113A9D-0BA0-1736-B869-59863252F6B5}"/>
                  </a:ext>
                </a:extLst>
              </p:cNvPr>
              <p:cNvSpPr txBox="1"/>
              <p:nvPr/>
            </p:nvSpPr>
            <p:spPr>
              <a:xfrm>
                <a:off x="1531970" y="3600071"/>
                <a:ext cx="4101819" cy="3004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(1;1)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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(2; 2)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(1;1)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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-3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(-3; -3)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(3; 0)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(2; 0)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(3; 0)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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-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(-1,5; 0)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113A9D-0BA0-1736-B869-59863252F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70" y="3600071"/>
                <a:ext cx="4101819" cy="3004220"/>
              </a:xfrm>
              <a:prstGeom prst="rect">
                <a:avLst/>
              </a:prstGeom>
              <a:blipFill>
                <a:blip r:embed="rId5"/>
                <a:stretch>
                  <a:fillRect t="-1829" b="-122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DDF75E9-B245-22CD-5E1B-3705712B4B23}"/>
              </a:ext>
            </a:extLst>
          </p:cNvPr>
          <p:cNvSpPr txBox="1"/>
          <p:nvPr/>
        </p:nvSpPr>
        <p:spPr>
          <a:xfrm>
            <a:off x="4340838" y="253709"/>
            <a:ext cx="3263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i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Запам’ятай!</a:t>
            </a:r>
            <a:endParaRPr lang="ru-RU" alt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CB0AE7-7702-11C8-9AF2-EDD3A2C58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" y="2309319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68445C-1980-24CB-09BE-520CEC589A93}"/>
                  </a:ext>
                </a:extLst>
              </p:cNvPr>
              <p:cNvSpPr txBox="1"/>
              <p:nvPr/>
            </p:nvSpPr>
            <p:spPr>
              <a:xfrm>
                <a:off x="1705415" y="2153307"/>
                <a:ext cx="10000809" cy="99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Запишіть координати векторів </a:t>
                </a:r>
                <a14:m>
                  <m:oMath xmlns:m="http://schemas.openxmlformats.org/officeDocument/2006/math">
                    <m:r>
                      <a:rPr lang="uk-UA" sz="2400" b="1" i="0" smtClean="0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sz="2400" b="1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uk-UA" sz="2400" b="1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побудуйте їх.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68445C-1980-24CB-09BE-520CEC589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15" y="2153307"/>
                <a:ext cx="10000809" cy="995144"/>
              </a:xfrm>
              <a:prstGeom prst="rect">
                <a:avLst/>
              </a:prstGeom>
              <a:blipFill>
                <a:blip r:embed="rId7"/>
                <a:stretch>
                  <a:fillRect l="-976" b="-1349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3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1314</Words>
  <Application>Microsoft Office PowerPoint</Application>
  <PresentationFormat>Широкоэкранный</PresentationFormat>
  <Paragraphs>224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Множення вектора на число</vt:lpstr>
      <vt:lpstr>Властивості множення вектора на число</vt:lpstr>
      <vt:lpstr>Презентация PowerPoint</vt:lpstr>
      <vt:lpstr>Презентация PowerPoint</vt:lpstr>
      <vt:lpstr>Умова колінеарності векторів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Мало мати хороший розум,   головне – добре його застосовувати.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</dc:creator>
  <cp:lastModifiedBy>Надежда</cp:lastModifiedBy>
  <cp:revision>35</cp:revision>
  <dcterms:created xsi:type="dcterms:W3CDTF">2025-03-28T17:56:57Z</dcterms:created>
  <dcterms:modified xsi:type="dcterms:W3CDTF">2025-07-09T07:30:25Z</dcterms:modified>
</cp:coreProperties>
</file>